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9"/>
  </p:notesMasterIdLst>
  <p:sldIdLst>
    <p:sldId id="256" r:id="rId3"/>
    <p:sldId id="270" r:id="rId4"/>
    <p:sldId id="271" r:id="rId5"/>
    <p:sldId id="272" r:id="rId6"/>
    <p:sldId id="273" r:id="rId7"/>
    <p:sldId id="275" r:id="rId8"/>
    <p:sldId id="276" r:id="rId9"/>
    <p:sldId id="278" r:id="rId10"/>
    <p:sldId id="277" r:id="rId11"/>
    <p:sldId id="279" r:id="rId12"/>
    <p:sldId id="280" r:id="rId13"/>
    <p:sldId id="287" r:id="rId14"/>
    <p:sldId id="281" r:id="rId15"/>
    <p:sldId id="282" r:id="rId16"/>
    <p:sldId id="283" r:id="rId17"/>
    <p:sldId id="284" r:id="rId18"/>
    <p:sldId id="285" r:id="rId19"/>
    <p:sldId id="286" r:id="rId20"/>
    <p:sldId id="288" r:id="rId21"/>
    <p:sldId id="289" r:id="rId22"/>
    <p:sldId id="290" r:id="rId23"/>
    <p:sldId id="291" r:id="rId24"/>
    <p:sldId id="292" r:id="rId25"/>
    <p:sldId id="293" r:id="rId26"/>
    <p:sldId id="294" r:id="rId27"/>
    <p:sldId id="269"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428404-2F1A-473C-842D-F26D3F07D154}" type="datetimeFigureOut">
              <a:rPr lang="id-ID" smtClean="0"/>
              <a:pPr/>
              <a:t>01/07/2015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B69C0C-70BC-453A-BC6A-740710DEED75}"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12"/>
          </p:nvPr>
        </p:nvSpPr>
        <p:spPr/>
        <p:txBody>
          <a:bodyPr/>
          <a:lstStyle/>
          <a:p>
            <a:fld id="{459BA9F3-8942-46F3-BAEF-2C2175FEA74D}" type="slidenum">
              <a:rPr lang="id-ID" smtClean="0"/>
              <a:pPr/>
              <a:t>‹#›</a:t>
            </a:fld>
            <a:endParaRPr lang="id-ID"/>
          </a:p>
        </p:txBody>
      </p:sp>
      <p:sp>
        <p:nvSpPr>
          <p:cNvPr id="7" name="Footer Placeholder 4"/>
          <p:cNvSpPr>
            <a:spLocks noGrp="1"/>
          </p:cNvSpPr>
          <p:nvPr>
            <p:ph type="ftr" sz="quarter" idx="3"/>
          </p:nvPr>
        </p:nvSpPr>
        <p:spPr>
          <a:xfrm>
            <a:off x="390516" y="6286520"/>
            <a:ext cx="2324096" cy="365125"/>
          </a:xfrm>
          <a:prstGeom prst="rect">
            <a:avLst/>
          </a:prstGeom>
        </p:spPr>
        <p:txBody>
          <a:bodyPr vert="horz" lIns="91440" tIns="45720" rIns="91440" bIns="45720" rtlCol="0" anchor="ctr"/>
          <a:lstStyle>
            <a:lvl1pPr algn="l">
              <a:defRPr sz="1200" b="1">
                <a:solidFill>
                  <a:schemeClr val="tx1"/>
                </a:solidFill>
              </a:defRPr>
            </a:lvl1pPr>
          </a:lstStyle>
          <a:p>
            <a:r>
              <a:rPr lang="id-ID" dirty="0" smtClean="0"/>
              <a:t>Sistem Informasi Manajemen</a:t>
            </a:r>
            <a:endParaRPr lang="id-ID" dirty="0"/>
          </a:p>
        </p:txBody>
      </p:sp>
      <p:sp>
        <p:nvSpPr>
          <p:cNvPr id="8" name="Footer Placeholder 4"/>
          <p:cNvSpPr txBox="1">
            <a:spLocks/>
          </p:cNvSpPr>
          <p:nvPr userDrawn="1"/>
        </p:nvSpPr>
        <p:spPr>
          <a:xfrm>
            <a:off x="7358082" y="6357958"/>
            <a:ext cx="857256" cy="365125"/>
          </a:xfrm>
          <a:prstGeom prst="rect">
            <a:avLst/>
          </a:prstGeom>
        </p:spPr>
        <p:txBody>
          <a:bodyPr vert="horz" lIns="91440" tIns="45720" rIns="91440" bIns="45720" rtlCol="0" anchor="ctr"/>
          <a:lstStyle>
            <a:lvl1pPr algn="l">
              <a:defRPr sz="120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d-ID" sz="1200" b="1" i="0" u="none" strike="noStrike" kern="1200" cap="none" spc="0" normalizeH="0" baseline="0" noProof="0" dirty="0" smtClean="0">
                <a:ln>
                  <a:noFill/>
                </a:ln>
                <a:solidFill>
                  <a:schemeClr val="tx1"/>
                </a:solidFill>
                <a:effectLst/>
                <a:uLnTx/>
                <a:uFillTx/>
                <a:latin typeface="+mn-lt"/>
                <a:ea typeface="+mn-ea"/>
                <a:cs typeface="+mn-cs"/>
              </a:rPr>
              <a:t>Halaman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6" name="Slide Number Placeholder 5"/>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6" name="Slide Number Placeholder 5"/>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14356"/>
          </a:xfrm>
        </p:spPr>
        <p:txBody>
          <a:bodyPr/>
          <a:lstStyle/>
          <a:p>
            <a:r>
              <a:rPr lang="en-US" smtClean="0"/>
              <a:t>Click to edit Master title style</a:t>
            </a:r>
            <a:endParaRPr lang="id-ID"/>
          </a:p>
        </p:txBody>
      </p:sp>
      <p:sp>
        <p:nvSpPr>
          <p:cNvPr id="6" name="Slide Number Placeholder 5"/>
          <p:cNvSpPr>
            <a:spLocks noGrp="1"/>
          </p:cNvSpPr>
          <p:nvPr>
            <p:ph type="sldNum" sz="quarter" idx="12"/>
          </p:nvPr>
        </p:nvSpPr>
        <p:spPr/>
        <p:txBody>
          <a:bodyPr/>
          <a:lstStyle>
            <a:lvl1pPr>
              <a:defRPr>
                <a:solidFill>
                  <a:schemeClr val="tx1"/>
                </a:solidFill>
                <a:latin typeface="Arial" pitchFamily="34" charset="0"/>
                <a:cs typeface="Arial" pitchFamily="34" charset="0"/>
              </a:defRPr>
            </a:lvl1pPr>
          </a:lstStyle>
          <a:p>
            <a:fld id="{459BA9F3-8942-46F3-BAEF-2C2175FEA74D}" type="slidenum">
              <a:rPr lang="id-ID" smtClean="0"/>
              <a:pPr/>
              <a:t>‹#›</a:t>
            </a:fld>
            <a:endParaRPr lang="id-ID"/>
          </a:p>
        </p:txBody>
      </p:sp>
      <p:sp>
        <p:nvSpPr>
          <p:cNvPr id="9" name="Footer Placeholder 4"/>
          <p:cNvSpPr>
            <a:spLocks noGrp="1"/>
          </p:cNvSpPr>
          <p:nvPr>
            <p:ph type="ftr" sz="quarter" idx="3"/>
          </p:nvPr>
        </p:nvSpPr>
        <p:spPr>
          <a:xfrm>
            <a:off x="390516" y="6286520"/>
            <a:ext cx="2324096" cy="365125"/>
          </a:xfrm>
          <a:prstGeom prst="rect">
            <a:avLst/>
          </a:prstGeom>
        </p:spPr>
        <p:txBody>
          <a:bodyPr vert="horz" lIns="91440" tIns="45720" rIns="91440" bIns="45720" rtlCol="0" anchor="ctr"/>
          <a:lstStyle>
            <a:lvl1pPr algn="l">
              <a:defRPr sz="1200" b="1">
                <a:solidFill>
                  <a:schemeClr val="tx1"/>
                </a:solidFill>
              </a:defRPr>
            </a:lvl1pPr>
          </a:lstStyle>
          <a:p>
            <a:r>
              <a:rPr lang="id-ID" dirty="0" smtClean="0"/>
              <a:t>Sistem Informasi Manajemen</a:t>
            </a:r>
            <a:endParaRPr lang="id-ID" dirty="0"/>
          </a:p>
        </p:txBody>
      </p:sp>
      <p:sp>
        <p:nvSpPr>
          <p:cNvPr id="10" name="Footer Placeholder 4"/>
          <p:cNvSpPr txBox="1">
            <a:spLocks/>
          </p:cNvSpPr>
          <p:nvPr userDrawn="1"/>
        </p:nvSpPr>
        <p:spPr>
          <a:xfrm>
            <a:off x="7429520" y="6357958"/>
            <a:ext cx="857256" cy="365125"/>
          </a:xfrm>
          <a:prstGeom prst="rect">
            <a:avLst/>
          </a:prstGeom>
        </p:spPr>
        <p:txBody>
          <a:bodyPr vert="horz" lIns="91440" tIns="45720" rIns="91440" bIns="45720" rtlCol="0" anchor="ctr"/>
          <a:lstStyle>
            <a:lvl1pPr algn="l">
              <a:defRPr sz="1200" b="1">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id-ID" sz="1200" b="1" i="0" u="none" strike="noStrike" kern="1200" cap="none" spc="0" normalizeH="0" baseline="0" noProof="0" dirty="0" smtClean="0">
                <a:ln>
                  <a:noFill/>
                </a:ln>
                <a:solidFill>
                  <a:schemeClr val="tx1"/>
                </a:solidFill>
                <a:effectLst/>
                <a:uLnTx/>
                <a:uFillTx/>
                <a:latin typeface="+mn-lt"/>
                <a:ea typeface="+mn-ea"/>
                <a:cs typeface="+mn-cs"/>
              </a:rPr>
              <a:t>Halaman</a:t>
            </a:r>
          </a:p>
        </p:txBody>
      </p:sp>
      <p:sp>
        <p:nvSpPr>
          <p:cNvPr id="11" name="Content Placeholder 2"/>
          <p:cNvSpPr>
            <a:spLocks noGrp="1"/>
          </p:cNvSpPr>
          <p:nvPr>
            <p:ph idx="1"/>
          </p:nvPr>
        </p:nvSpPr>
        <p:spPr>
          <a:xfrm>
            <a:off x="457200" y="928670"/>
            <a:ext cx="8229600" cy="519749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cxnSp>
        <p:nvCxnSpPr>
          <p:cNvPr id="13" name="Straight Connector 12"/>
          <p:cNvCxnSpPr/>
          <p:nvPr userDrawn="1"/>
        </p:nvCxnSpPr>
        <p:spPr>
          <a:xfrm>
            <a:off x="357158" y="6215082"/>
            <a:ext cx="8358246" cy="15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A22249CE-013C-4AAC-9B81-70A959FCC7AB}" type="datetimeFigureOut">
              <a:rPr lang="id-ID" smtClean="0"/>
              <a:pPr/>
              <a:t>01/07/2015</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1A83763-F145-420D-AEE5-59A501E4E41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id-ID"/>
          </a:p>
        </p:txBody>
      </p:sp>
      <p:sp>
        <p:nvSpPr>
          <p:cNvPr id="5" name="Footer Placeholder 4"/>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6" name="Slide Number Placeholder 5"/>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7" name="Slide Number Placeholder 6"/>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id-ID"/>
          </a:p>
        </p:txBody>
      </p:sp>
      <p:sp>
        <p:nvSpPr>
          <p:cNvPr id="8" name="Footer Placeholder 7"/>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9" name="Slide Number Placeholder 8"/>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id-ID"/>
          </a:p>
        </p:txBody>
      </p:sp>
      <p:sp>
        <p:nvSpPr>
          <p:cNvPr id="4" name="Footer Placeholder 3"/>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5" name="Slide Number Placeholder 4"/>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id-ID"/>
          </a:p>
        </p:txBody>
      </p:sp>
      <p:sp>
        <p:nvSpPr>
          <p:cNvPr id="3" name="Footer Placeholder 2"/>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4" name="Slide Number Placeholder 3"/>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7" name="Slide Number Placeholder 6"/>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id-ID"/>
          </a:p>
        </p:txBody>
      </p:sp>
      <p:sp>
        <p:nvSpPr>
          <p:cNvPr id="6" name="Footer Placeholder 5"/>
          <p:cNvSpPr>
            <a:spLocks noGrp="1"/>
          </p:cNvSpPr>
          <p:nvPr>
            <p:ph type="ftr" sz="quarter" idx="11"/>
          </p:nvPr>
        </p:nvSpPr>
        <p:spPr>
          <a:xfrm>
            <a:off x="461954" y="6286520"/>
            <a:ext cx="2324096" cy="365125"/>
          </a:xfrm>
          <a:prstGeom prst="rect">
            <a:avLst/>
          </a:prstGeom>
        </p:spPr>
        <p:txBody>
          <a:bodyPr/>
          <a:lstStyle/>
          <a:p>
            <a:r>
              <a:rPr lang="id-ID" smtClean="0"/>
              <a:t>Sistem Informasi Manajemen</a:t>
            </a:r>
            <a:endParaRPr lang="id-ID"/>
          </a:p>
        </p:txBody>
      </p:sp>
      <p:sp>
        <p:nvSpPr>
          <p:cNvPr id="7" name="Slide Number Placeholder 6"/>
          <p:cNvSpPr>
            <a:spLocks noGrp="1"/>
          </p:cNvSpPr>
          <p:nvPr>
            <p:ph type="sldNum" sz="quarter" idx="12"/>
          </p:nvPr>
        </p:nvSpPr>
        <p:spPr/>
        <p:txBody>
          <a:bodyPr/>
          <a:lstStyle/>
          <a:p>
            <a:fld id="{459BA9F3-8942-46F3-BAEF-2C2175FEA74D}"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0"/>
            <a:ext cx="9144000" cy="785794"/>
          </a:xfrm>
          <a:prstGeom prst="rect">
            <a:avLst/>
          </a:prstGeom>
          <a:solidFill>
            <a:schemeClr val="accent6">
              <a:lumMod val="60000"/>
              <a:lumOff val="40000"/>
            </a:schemeClr>
          </a:solidFill>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928670"/>
            <a:ext cx="8229600" cy="519749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Slide Number Placeholder 5"/>
          <p:cNvSpPr>
            <a:spLocks noGrp="1"/>
          </p:cNvSpPr>
          <p:nvPr>
            <p:ph type="sldNum" sz="quarter" idx="4"/>
          </p:nvPr>
        </p:nvSpPr>
        <p:spPr>
          <a:xfrm>
            <a:off x="8286776" y="6356350"/>
            <a:ext cx="4000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9BA9F3-8942-46F3-BAEF-2C2175FEA74D}" type="slidenum">
              <a:rPr lang="id-ID" smtClean="0"/>
              <a:pPr/>
              <a:t>‹#›</a:t>
            </a:fld>
            <a:endParaRPr lang="id-ID" dirty="0"/>
          </a:p>
        </p:txBody>
      </p:sp>
    </p:spTree>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2249CE-013C-4AAC-9B81-70A959FCC7AB}" type="datetimeFigureOut">
              <a:rPr lang="id-ID" smtClean="0"/>
              <a:pPr/>
              <a:t>01/07/2015</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83763-F145-420D-AEE5-59A501E4E41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43116"/>
            <a:ext cx="9144000" cy="1500198"/>
          </a:xfrm>
        </p:spPr>
        <p:txBody>
          <a:bodyPr>
            <a:noAutofit/>
          </a:bodyPr>
          <a:lstStyle/>
          <a:p>
            <a:r>
              <a:rPr lang="id-ID" sz="2800" b="1" smtClean="0">
                <a:latin typeface="Arial" pitchFamily="34" charset="0"/>
                <a:cs typeface="Arial" pitchFamily="34" charset="0"/>
              </a:rPr>
              <a:t>BAGIAN </a:t>
            </a:r>
            <a:r>
              <a:rPr lang="id-ID" sz="2800" b="1" smtClean="0">
                <a:latin typeface="Arial" pitchFamily="34" charset="0"/>
                <a:cs typeface="Arial" pitchFamily="34" charset="0"/>
              </a:rPr>
              <a:t>VIII</a:t>
            </a:r>
            <a:r>
              <a:rPr lang="id-ID" sz="2800" b="1" dirty="0" smtClean="0">
                <a:latin typeface="Arial" pitchFamily="34" charset="0"/>
                <a:cs typeface="Arial" pitchFamily="34" charset="0"/>
              </a:rPr>
              <a:t/>
            </a:r>
            <a:br>
              <a:rPr lang="id-ID" sz="2800" b="1" dirty="0" smtClean="0">
                <a:latin typeface="Arial" pitchFamily="34" charset="0"/>
                <a:cs typeface="Arial" pitchFamily="34" charset="0"/>
              </a:rPr>
            </a:br>
            <a:r>
              <a:rPr lang="id-ID" sz="2800" b="1" dirty="0" smtClean="0">
                <a:latin typeface="Arial" pitchFamily="34" charset="0"/>
                <a:cs typeface="Arial" pitchFamily="34" charset="0"/>
              </a:rPr>
              <a:t>MANUSIA DAN INFORMASI</a:t>
            </a:r>
            <a:endParaRPr lang="id-ID" sz="2800" b="1"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459BA9F3-8942-46F3-BAEF-2C2175FEA74D}" type="slidenum">
              <a:rPr lang="id-ID" smtClean="0"/>
              <a:pPr/>
              <a:t>1</a:t>
            </a:fld>
            <a:endParaRPr lang="id-ID"/>
          </a:p>
        </p:txBody>
      </p:sp>
      <p:sp>
        <p:nvSpPr>
          <p:cNvPr id="5" name="Footer Placeholder 4"/>
          <p:cNvSpPr>
            <a:spLocks noGrp="1"/>
          </p:cNvSpPr>
          <p:nvPr>
            <p:ph type="ftr" sz="quarter" idx="3"/>
          </p:nvPr>
        </p:nvSpPr>
        <p:spPr/>
        <p:txBody>
          <a:bodyPr/>
          <a:lstStyle/>
          <a:p>
            <a:r>
              <a:rPr lang="id-ID" smtClean="0"/>
              <a:t>Sistem Informasi Manajemen</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KEKAYAAN INTELEKTUAL</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10</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fontScale="92500" lnSpcReduction="20000"/>
          </a:bodyPr>
          <a:lstStyle/>
          <a:p>
            <a:r>
              <a:rPr lang="id-ID" dirty="0" smtClean="0">
                <a:latin typeface="Arial" pitchFamily="34" charset="0"/>
                <a:cs typeface="Arial" pitchFamily="34" charset="0"/>
              </a:rPr>
              <a:t>Kekayaan intelektual </a:t>
            </a:r>
            <a:r>
              <a:rPr lang="id-ID" i="1" dirty="0" smtClean="0">
                <a:latin typeface="Arial" pitchFamily="34" charset="0"/>
                <a:cs typeface="Arial" pitchFamily="34" charset="0"/>
              </a:rPr>
              <a:t>(intelectual property), </a:t>
            </a:r>
            <a:r>
              <a:rPr lang="id-ID" dirty="0" smtClean="0">
                <a:latin typeface="Arial" pitchFamily="34" charset="0"/>
                <a:cs typeface="Arial" pitchFamily="34" charset="0"/>
              </a:rPr>
              <a:t>adalah hasil pekerjaan kreatif yang melekat dalam produk tertentu, seperti musik, novel, lukisan, dan ornamen. Kekayaan intelektual dilindungi secara hukum dalam bentuk </a:t>
            </a:r>
            <a:r>
              <a:rPr lang="id-ID" i="1" dirty="0" smtClean="0">
                <a:latin typeface="Arial" pitchFamily="34" charset="0"/>
                <a:cs typeface="Arial" pitchFamily="34" charset="0"/>
              </a:rPr>
              <a:t>copyright. </a:t>
            </a:r>
          </a:p>
          <a:p>
            <a:r>
              <a:rPr lang="id-ID" dirty="0" smtClean="0">
                <a:latin typeface="Arial" pitchFamily="34" charset="0"/>
                <a:cs typeface="Arial" pitchFamily="34" charset="0"/>
              </a:rPr>
              <a:t>Dalam </a:t>
            </a:r>
            <a:r>
              <a:rPr lang="id-ID" i="1" dirty="0" smtClean="0">
                <a:latin typeface="Arial" pitchFamily="34" charset="0"/>
                <a:cs typeface="Arial" pitchFamily="34" charset="0"/>
              </a:rPr>
              <a:t>fair use doctrine </a:t>
            </a:r>
            <a:r>
              <a:rPr lang="id-ID" dirty="0" smtClean="0">
                <a:latin typeface="Arial" pitchFamily="34" charset="0"/>
                <a:cs typeface="Arial" pitchFamily="34" charset="0"/>
              </a:rPr>
              <a:t>(prinsip penggunaan secara bertanggungjawab), </a:t>
            </a:r>
            <a:r>
              <a:rPr lang="id-ID" i="1" dirty="0" smtClean="0">
                <a:latin typeface="Arial" pitchFamily="34" charset="0"/>
                <a:cs typeface="Arial" pitchFamily="34" charset="0"/>
              </a:rPr>
              <a:t>copyright </a:t>
            </a:r>
            <a:r>
              <a:rPr lang="id-ID" dirty="0" smtClean="0">
                <a:latin typeface="Arial" pitchFamily="34" charset="0"/>
                <a:cs typeface="Arial" pitchFamily="34" charset="0"/>
              </a:rPr>
              <a:t>dapat digunakan secara terbatas, dengan tanpa mengeksploitasinya, misalnya untuk kepentingan pengajaran dst. Yang harus dicegah adalah pembajakan </a:t>
            </a:r>
            <a:r>
              <a:rPr lang="id-ID" i="1" dirty="0" smtClean="0">
                <a:latin typeface="Arial" pitchFamily="34" charset="0"/>
                <a:cs typeface="Arial" pitchFamily="34" charset="0"/>
              </a:rPr>
              <a:t>(pirated) </a:t>
            </a:r>
            <a:r>
              <a:rPr lang="id-ID" dirty="0" smtClean="0">
                <a:latin typeface="Arial" pitchFamily="34" charset="0"/>
                <a:cs typeface="Arial" pitchFamily="34" charset="0"/>
              </a:rPr>
              <a:t>atas </a:t>
            </a:r>
            <a:r>
              <a:rPr lang="id-ID" i="1" dirty="0" smtClean="0">
                <a:latin typeface="Arial" pitchFamily="34" charset="0"/>
                <a:cs typeface="Arial" pitchFamily="34" charset="0"/>
              </a:rPr>
              <a:t>copyright</a:t>
            </a:r>
            <a:r>
              <a:rPr lang="id-ID" dirty="0" smtClean="0">
                <a:latin typeface="Arial" pitchFamily="34" charset="0"/>
                <a:cs typeface="Arial" pitchFamily="34" charset="0"/>
              </a:rPr>
              <a:t>. </a:t>
            </a:r>
          </a:p>
          <a:p>
            <a:endParaRPr lang="id-ID" i="1"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11</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fontScale="85000" lnSpcReduction="10000"/>
          </a:bodyPr>
          <a:lstStyle/>
          <a:p>
            <a:pPr>
              <a:lnSpc>
                <a:spcPct val="120000"/>
              </a:lnSpc>
              <a:spcBef>
                <a:spcPts val="0"/>
              </a:spcBef>
            </a:pPr>
            <a:r>
              <a:rPr lang="id-ID" dirty="0" smtClean="0">
                <a:latin typeface="Arial" pitchFamily="34" charset="0"/>
                <a:cs typeface="Arial" pitchFamily="34" charset="0"/>
              </a:rPr>
              <a:t>Privasi </a:t>
            </a:r>
            <a:r>
              <a:rPr lang="id-ID" i="1" dirty="0" smtClean="0">
                <a:latin typeface="Arial" pitchFamily="34" charset="0"/>
                <a:cs typeface="Arial" pitchFamily="34" charset="0"/>
              </a:rPr>
              <a:t>(privacy) </a:t>
            </a:r>
            <a:r>
              <a:rPr lang="id-ID" dirty="0" smtClean="0">
                <a:latin typeface="Arial" pitchFamily="34" charset="0"/>
                <a:cs typeface="Arial" pitchFamily="34" charset="0"/>
              </a:rPr>
              <a:t>adalah hak untuk tinggal sendirian pada saat diinginkan, atau hak untuk mengendalikan kepemilikan tertentu.</a:t>
            </a:r>
          </a:p>
          <a:p>
            <a:pPr>
              <a:lnSpc>
                <a:spcPct val="120000"/>
              </a:lnSpc>
              <a:spcBef>
                <a:spcPts val="0"/>
              </a:spcBef>
            </a:pPr>
            <a:r>
              <a:rPr lang="id-ID" dirty="0" smtClean="0">
                <a:latin typeface="Arial" pitchFamily="34" charset="0"/>
                <a:cs typeface="Arial" pitchFamily="34" charset="0"/>
              </a:rPr>
              <a:t>Pemanfaatan TI tidak boleh melanggar privasi, karena masalah privasi dapat diganggu secara elektronik, dengan motif yang mungkin sangat sederhana, yaitu rasa ingin tahu (curiosity).</a:t>
            </a:r>
          </a:p>
          <a:p>
            <a:pPr>
              <a:lnSpc>
                <a:spcPct val="120000"/>
              </a:lnSpc>
              <a:spcBef>
                <a:spcPts val="0"/>
              </a:spcBef>
            </a:pPr>
            <a:r>
              <a:rPr lang="id-ID" dirty="0" smtClean="0">
                <a:latin typeface="Arial" pitchFamily="34" charset="0"/>
                <a:cs typeface="Arial" pitchFamily="34" charset="0"/>
              </a:rPr>
              <a:t>Pemasangan </a:t>
            </a:r>
            <a:r>
              <a:rPr lang="id-ID" b="1" i="1" dirty="0" smtClean="0">
                <a:latin typeface="Arial" pitchFamily="34" charset="0"/>
                <a:cs typeface="Arial" pitchFamily="34" charset="0"/>
              </a:rPr>
              <a:t>key logger </a:t>
            </a:r>
            <a:r>
              <a:rPr lang="id-ID" dirty="0" smtClean="0">
                <a:latin typeface="Arial" pitchFamily="34" charset="0"/>
                <a:cs typeface="Arial" pitchFamily="34" charset="0"/>
              </a:rPr>
              <a:t>atau </a:t>
            </a:r>
            <a:r>
              <a:rPr lang="id-ID" b="1" i="1" dirty="0" smtClean="0">
                <a:latin typeface="Arial" pitchFamily="34" charset="0"/>
                <a:cs typeface="Arial" pitchFamily="34" charset="0"/>
              </a:rPr>
              <a:t>key trapper</a:t>
            </a:r>
            <a:r>
              <a:rPr lang="id-ID" dirty="0" smtClean="0">
                <a:latin typeface="Arial" pitchFamily="34" charset="0"/>
                <a:cs typeface="Arial" pitchFamily="34" charset="0"/>
              </a:rPr>
              <a:t>, adalah salah salah satu pelanggaran privasi dengan cara merekam aktivitas seseorang dalam komputer.</a:t>
            </a:r>
            <a:endParaRPr lang="id-ID"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12</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fontScale="92500" lnSpcReduction="10000"/>
          </a:bodyPr>
          <a:lstStyle/>
          <a:p>
            <a:pPr>
              <a:lnSpc>
                <a:spcPct val="120000"/>
              </a:lnSpc>
              <a:spcBef>
                <a:spcPts val="0"/>
              </a:spcBef>
              <a:buNone/>
            </a:pPr>
            <a:r>
              <a:rPr lang="id-ID" dirty="0" smtClean="0">
                <a:latin typeface="Arial" pitchFamily="34" charset="0"/>
                <a:cs typeface="Arial" pitchFamily="34" charset="0"/>
              </a:rPr>
              <a:t>Dilema Privasi Konsumen:</a:t>
            </a:r>
          </a:p>
          <a:p>
            <a:pPr marL="514350" indent="-514350">
              <a:lnSpc>
                <a:spcPct val="120000"/>
              </a:lnSpc>
              <a:spcBef>
                <a:spcPts val="0"/>
              </a:spcBef>
              <a:buFont typeface="+mj-lt"/>
              <a:buAutoNum type="arabicPeriod"/>
            </a:pPr>
            <a:r>
              <a:rPr lang="id-ID" dirty="0" smtClean="0">
                <a:latin typeface="Arial" pitchFamily="34" charset="0"/>
                <a:cs typeface="Arial" pitchFamily="34" charset="0"/>
              </a:rPr>
              <a:t>Konsumen ingin dikenal siapa dia, tetapi juga ingin dijaga privasinya.</a:t>
            </a:r>
          </a:p>
          <a:p>
            <a:pPr marL="514350" indent="-514350">
              <a:lnSpc>
                <a:spcPct val="120000"/>
              </a:lnSpc>
              <a:spcBef>
                <a:spcPts val="0"/>
              </a:spcBef>
              <a:buFont typeface="+mj-lt"/>
              <a:buAutoNum type="arabicPeriod"/>
            </a:pPr>
            <a:r>
              <a:rPr lang="id-ID" dirty="0" smtClean="0">
                <a:latin typeface="Arial" pitchFamily="34" charset="0"/>
                <a:cs typeface="Arial" pitchFamily="34" charset="0"/>
              </a:rPr>
              <a:t>Konsumen ingin dipenuhi harapannya, tetapi tidak ingin dikenali terlampau dalam tentang kebiasaan dan keinginannya.</a:t>
            </a:r>
          </a:p>
          <a:p>
            <a:pPr marL="514350" indent="-514350">
              <a:lnSpc>
                <a:spcPct val="120000"/>
              </a:lnSpc>
              <a:spcBef>
                <a:spcPts val="0"/>
              </a:spcBef>
              <a:buFont typeface="+mj-lt"/>
              <a:buAutoNum type="arabicPeriod"/>
            </a:pPr>
            <a:r>
              <a:rPr lang="id-ID" dirty="0" smtClean="0">
                <a:latin typeface="Arial" pitchFamily="34" charset="0"/>
                <a:cs typeface="Arial" pitchFamily="34" charset="0"/>
              </a:rPr>
              <a:t>Konsumen ingin dikenalkan produk dan jasa yang diinginkannya, tetapi tidak ingin dibanjiri dengan iklan-iklan yang tidak dia inginkan.</a:t>
            </a:r>
          </a:p>
          <a:p>
            <a:pPr>
              <a:lnSpc>
                <a:spcPct val="120000"/>
              </a:lnSpc>
              <a:spcBef>
                <a:spcPts val="0"/>
              </a:spcBef>
              <a:buNone/>
            </a:pPr>
            <a:endParaRPr lang="id-ID"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PENCURIAN IDENTITAS</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13</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lnSpcReduction="10000"/>
          </a:bodyPr>
          <a:lstStyle/>
          <a:p>
            <a:r>
              <a:rPr lang="id-ID" dirty="0" smtClean="0"/>
              <a:t>Pencurian identitas </a:t>
            </a:r>
            <a:r>
              <a:rPr lang="id-ID" b="1" i="1" dirty="0" smtClean="0"/>
              <a:t>(identity theft)</a:t>
            </a:r>
            <a:r>
              <a:rPr lang="id-ID" i="1" dirty="0" smtClean="0"/>
              <a:t>, </a:t>
            </a:r>
            <a:r>
              <a:rPr lang="id-ID" dirty="0" smtClean="0"/>
              <a:t>adalah pengambilan identitas seseorang untuk tujuan curang (fraud).</a:t>
            </a:r>
          </a:p>
          <a:p>
            <a:r>
              <a:rPr lang="id-ID" b="1" i="1" dirty="0" smtClean="0"/>
              <a:t>Phishing/carding/brand spoofing</a:t>
            </a:r>
            <a:r>
              <a:rPr lang="id-ID" i="1" dirty="0" smtClean="0"/>
              <a:t>, </a:t>
            </a:r>
            <a:r>
              <a:rPr lang="id-ID" dirty="0" smtClean="0"/>
              <a:t>adalah cara yang umum digunakan untuk mencuri identitas seseorang, misalnya dengan cara mengirimkan email untuk menjebak orang mengirimkan data pribadi.</a:t>
            </a:r>
          </a:p>
          <a:p>
            <a:r>
              <a:rPr lang="id-ID" b="1" i="1" dirty="0" smtClean="0"/>
              <a:t>Pharming</a:t>
            </a:r>
            <a:r>
              <a:rPr lang="id-ID" dirty="0" smtClean="0"/>
              <a:t>, yaitu dengan cara membuat tiruan website, misalnya dalam kasus internet banking BCA (click BCA).</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 KARYAWAN</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14</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fontScale="85000" lnSpcReduction="10000"/>
          </a:bodyPr>
          <a:lstStyle/>
          <a:p>
            <a:pPr>
              <a:spcBef>
                <a:spcPts val="0"/>
              </a:spcBef>
            </a:pPr>
            <a:r>
              <a:rPr lang="id-ID" dirty="0" smtClean="0">
                <a:latin typeface="Arial" pitchFamily="34" charset="0"/>
                <a:cs typeface="Arial" pitchFamily="34" charset="0"/>
              </a:rPr>
              <a:t>Hak perusahaan untuk mendapatkan informasi tentang karyawan serta melakukan monitoring kepada karyawan bisa disalahgunakan dengan cara menggunakan hak secara melampaui batas kewenangan. </a:t>
            </a:r>
          </a:p>
          <a:p>
            <a:pPr>
              <a:spcBef>
                <a:spcPts val="0"/>
              </a:spcBef>
            </a:pPr>
            <a:r>
              <a:rPr lang="id-ID" dirty="0" smtClean="0">
                <a:latin typeface="Arial" pitchFamily="34" charset="0"/>
                <a:cs typeface="Arial" pitchFamily="34" charset="0"/>
              </a:rPr>
              <a:t>Perusahaan memiliki hak untuk memonitor komunikasi elektronik karyawan dalam rangka mencegah potensi penyalahgunaan teknologi.</a:t>
            </a:r>
          </a:p>
          <a:p>
            <a:pPr>
              <a:spcBef>
                <a:spcPts val="0"/>
              </a:spcBef>
            </a:pPr>
            <a:r>
              <a:rPr lang="id-ID" dirty="0" smtClean="0">
                <a:latin typeface="Arial" pitchFamily="34" charset="0"/>
                <a:cs typeface="Arial" pitchFamily="34" charset="0"/>
              </a:rPr>
              <a:t>Alasan lain monitoring karyawan secara elektronik adalah:</a:t>
            </a:r>
          </a:p>
          <a:p>
            <a:pPr marL="971550" lvl="1" indent="-514350">
              <a:spcBef>
                <a:spcPts val="0"/>
              </a:spcBef>
              <a:buFont typeface="+mj-lt"/>
              <a:buAutoNum type="arabicPeriod"/>
            </a:pPr>
            <a:r>
              <a:rPr lang="id-ID" dirty="0" smtClean="0">
                <a:latin typeface="Arial" pitchFamily="34" charset="0"/>
                <a:cs typeface="Arial" pitchFamily="34" charset="0"/>
              </a:rPr>
              <a:t>Untuk mendapatkan karyawan yang terbaik.</a:t>
            </a:r>
          </a:p>
          <a:p>
            <a:pPr marL="971550" lvl="1" indent="-514350">
              <a:spcBef>
                <a:spcPts val="0"/>
              </a:spcBef>
              <a:buFont typeface="+mj-lt"/>
              <a:buAutoNum type="arabicPeriod"/>
            </a:pPr>
            <a:r>
              <a:rPr lang="id-ID" dirty="0" smtClean="0">
                <a:latin typeface="Arial" pitchFamily="34" charset="0"/>
                <a:cs typeface="Arial" pitchFamily="34" charset="0"/>
              </a:rPr>
              <a:t>Untuk mastikan semua karyawan berperilaku tepat.</a:t>
            </a:r>
          </a:p>
          <a:p>
            <a:pPr marL="971550" lvl="1" indent="-514350">
              <a:spcBef>
                <a:spcPts val="0"/>
              </a:spcBef>
              <a:buFont typeface="+mj-lt"/>
              <a:buAutoNum type="arabicPeriod"/>
            </a:pPr>
            <a:r>
              <a:rPr lang="id-ID" dirty="0" smtClean="0">
                <a:latin typeface="Arial" pitchFamily="34" charset="0"/>
                <a:cs typeface="Arial" pitchFamily="34" charset="0"/>
              </a:rPr>
              <a:t>Untuk ikut bertanggungjawab atas tindakan karyawan yang tidak tepat.</a:t>
            </a:r>
          </a:p>
          <a:p>
            <a:pPr marL="914400" lvl="1" indent="-514350">
              <a:spcBef>
                <a:spcPts val="0"/>
              </a:spcBef>
              <a:buFont typeface="+mj-lt"/>
              <a:buAutoNum type="arabicPeriod"/>
            </a:pPr>
            <a:endParaRPr lang="id-ID" dirty="0" smtClean="0">
              <a:latin typeface="Arial" pitchFamily="34" charset="0"/>
              <a:cs typeface="Arial" pitchFamily="34" charset="0"/>
            </a:endParaRPr>
          </a:p>
          <a:p>
            <a:pPr>
              <a:spcBef>
                <a:spcPts val="0"/>
              </a:spcBef>
              <a:buNone/>
            </a:pPr>
            <a:endParaRPr lang="id-ID"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 KARYAWAN</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15</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a:xfrm>
            <a:off x="457200" y="928670"/>
            <a:ext cx="8229600" cy="5357850"/>
          </a:xfrm>
        </p:spPr>
        <p:txBody>
          <a:bodyPr>
            <a:normAutofit fontScale="92500"/>
          </a:bodyPr>
          <a:lstStyle/>
          <a:p>
            <a:r>
              <a:rPr lang="id-ID" b="1" i="1" dirty="0" smtClean="0"/>
              <a:t>Hardware key logger </a:t>
            </a:r>
            <a:r>
              <a:rPr lang="id-ID" dirty="0" smtClean="0"/>
              <a:t>adalah teknologi untuk monitoring pengguna TI, yaitu dengan cara merekam aktivitas penggunaan TI dari keyboard hingga ke motherboard. </a:t>
            </a:r>
          </a:p>
          <a:p>
            <a:r>
              <a:rPr lang="id-ID" b="1" i="1" dirty="0" smtClean="0"/>
              <a:t>Cookies </a:t>
            </a:r>
            <a:r>
              <a:rPr lang="id-ID" dirty="0" smtClean="0"/>
              <a:t>adalah file yang berisi informasi tentang aktivitas seseorang melalui website, misalnya rekaman tentang seluruh website yang telah dikunjungi. Manfaat lain cookies adalah untuk merekam ID dan password agar aktivitas akses website bisa dilakukan tanpa melalui seluruh proses identifikasi pengguna website.</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 KARYAWAN</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16</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a:xfrm>
            <a:off x="457200" y="928670"/>
            <a:ext cx="8229600" cy="5357850"/>
          </a:xfrm>
        </p:spPr>
        <p:txBody>
          <a:bodyPr>
            <a:normAutofit/>
          </a:bodyPr>
          <a:lstStyle/>
          <a:p>
            <a:r>
              <a:rPr lang="id-ID" dirty="0" smtClean="0"/>
              <a:t>SPAM, adalah email tanpa otorisasi atau email sampah yang ditujukan untuk mengiklankan produk atau jasa tertentu.</a:t>
            </a:r>
          </a:p>
          <a:p>
            <a:r>
              <a:rPr lang="id-ID" dirty="0" smtClean="0"/>
              <a:t>ADWARE, adalah software untuk iklan yang secara otomatis akan terpasang pada komputer pada saat seseorang mengunduh program gratis dari suatu website. Adware terhubung dalam sejumlah tampilan “I Agree” yang secara tidak sengaja akan di klik oleh pengguna komputer.</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 KARYAWAN</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17</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a:xfrm>
            <a:off x="457200" y="928670"/>
            <a:ext cx="8229600" cy="5357850"/>
          </a:xfrm>
        </p:spPr>
        <p:txBody>
          <a:bodyPr>
            <a:noAutofit/>
          </a:bodyPr>
          <a:lstStyle/>
          <a:p>
            <a:r>
              <a:rPr lang="id-ID" sz="3400" b="1" dirty="0" smtClean="0">
                <a:latin typeface="Arial" pitchFamily="34" charset="0"/>
                <a:cs typeface="Arial" pitchFamily="34" charset="0"/>
              </a:rPr>
              <a:t>SPYWARE</a:t>
            </a:r>
            <a:r>
              <a:rPr lang="id-ID" sz="3400" dirty="0" smtClean="0">
                <a:latin typeface="Arial" pitchFamily="34" charset="0"/>
                <a:cs typeface="Arial" pitchFamily="34" charset="0"/>
              </a:rPr>
              <a:t> disebut juga dengan </a:t>
            </a:r>
            <a:r>
              <a:rPr lang="id-ID" sz="3400" b="1" i="1" dirty="0" smtClean="0">
                <a:latin typeface="Arial" pitchFamily="34" charset="0"/>
                <a:cs typeface="Arial" pitchFamily="34" charset="0"/>
              </a:rPr>
              <a:t>sneak-ware </a:t>
            </a:r>
            <a:r>
              <a:rPr lang="id-ID" sz="3400" dirty="0" smtClean="0">
                <a:latin typeface="Arial" pitchFamily="34" charset="0"/>
                <a:cs typeface="Arial" pitchFamily="34" charset="0"/>
              </a:rPr>
              <a:t>atau </a:t>
            </a:r>
            <a:r>
              <a:rPr lang="id-ID" sz="3400" b="1" i="1" dirty="0" smtClean="0">
                <a:latin typeface="Arial" pitchFamily="34" charset="0"/>
                <a:cs typeface="Arial" pitchFamily="34" charset="0"/>
              </a:rPr>
              <a:t>stealthware</a:t>
            </a:r>
            <a:r>
              <a:rPr lang="id-ID" sz="3400" dirty="0" smtClean="0">
                <a:latin typeface="Arial" pitchFamily="34" charset="0"/>
                <a:cs typeface="Arial" pitchFamily="34" charset="0"/>
              </a:rPr>
              <a:t>, adalah software untuk merekam secara ilegal informasi tentang pengguna komputer dan komputer yang digunakan dan melaporkannya kepada seseorang.</a:t>
            </a:r>
          </a:p>
          <a:p>
            <a:r>
              <a:rPr lang="id-ID" sz="3400" b="1" i="1" dirty="0" smtClean="0">
                <a:latin typeface="Arial" pitchFamily="34" charset="0"/>
                <a:cs typeface="Arial" pitchFamily="34" charset="0"/>
              </a:rPr>
              <a:t>Weblog</a:t>
            </a:r>
            <a:r>
              <a:rPr lang="id-ID" sz="3400" dirty="0" smtClean="0">
                <a:latin typeface="Arial" pitchFamily="34" charset="0"/>
                <a:cs typeface="Arial" pitchFamily="34" charset="0"/>
              </a:rPr>
              <a:t>, adalah data pengunjung website yang disimpan secara otomatis dalam server.</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PRIVASI KARYAWAN</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18</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a:xfrm>
            <a:off x="457200" y="928670"/>
            <a:ext cx="8229600" cy="5357850"/>
          </a:xfrm>
        </p:spPr>
        <p:txBody>
          <a:bodyPr>
            <a:normAutofit/>
          </a:bodyPr>
          <a:lstStyle/>
          <a:p>
            <a:r>
              <a:rPr lang="id-ID" sz="3600" b="1" i="1" dirty="0" smtClean="0">
                <a:latin typeface="Arial" pitchFamily="34" charset="0"/>
                <a:cs typeface="Arial" pitchFamily="34" charset="0"/>
              </a:rPr>
              <a:t>Clickstream</a:t>
            </a:r>
            <a:r>
              <a:rPr lang="id-ID" sz="3600" dirty="0" smtClean="0">
                <a:latin typeface="Arial" pitchFamily="34" charset="0"/>
                <a:cs typeface="Arial" pitchFamily="34" charset="0"/>
              </a:rPr>
              <a:t>, adalah software untuk merekam informasi tentang kegiatan web surfing seseorang.</a:t>
            </a:r>
          </a:p>
          <a:p>
            <a:r>
              <a:rPr lang="id-ID" sz="3600" b="1" i="1" dirty="0" smtClean="0">
                <a:latin typeface="Arial" pitchFamily="34" charset="0"/>
                <a:cs typeface="Arial" pitchFamily="34" charset="0"/>
              </a:rPr>
              <a:t>Anonimous Web Browsing (AWB), </a:t>
            </a:r>
            <a:r>
              <a:rPr lang="id-ID" sz="3600" dirty="0" smtClean="0">
                <a:latin typeface="Arial" pitchFamily="34" charset="0"/>
                <a:cs typeface="Arial" pitchFamily="34" charset="0"/>
              </a:rPr>
              <a:t>adalah software untuk melindungi aktivitas browsing dengan cara menghapus data kunjungan website secara otomatis. </a:t>
            </a:r>
          </a:p>
          <a:p>
            <a:pPr>
              <a:buNone/>
            </a:pPr>
            <a:endParaRPr lang="id-ID" sz="3600" i="1"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KEJAHATAN KOMPUTER (CYBER CRIME)</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19</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a:bodyPr>
          <a:lstStyle/>
          <a:p>
            <a:r>
              <a:rPr lang="id-ID" sz="3600" b="1" dirty="0" smtClean="0">
                <a:latin typeface="Arial" pitchFamily="34" charset="0"/>
                <a:cs typeface="Arial" pitchFamily="34" charset="0"/>
              </a:rPr>
              <a:t>Hackers</a:t>
            </a:r>
            <a:r>
              <a:rPr lang="id-ID" sz="3600" dirty="0" smtClean="0">
                <a:latin typeface="Arial" pitchFamily="34" charset="0"/>
                <a:cs typeface="Arial" pitchFamily="34" charset="0"/>
              </a:rPr>
              <a:t>, adalah ahli komputer yang menyalahgunakan keahliannya untuk memasuki atau merusak sistem komputer milik orang lain.</a:t>
            </a:r>
          </a:p>
          <a:p>
            <a:r>
              <a:rPr lang="id-ID" sz="3600" b="1" dirty="0" smtClean="0">
                <a:latin typeface="Arial" pitchFamily="34" charset="0"/>
                <a:cs typeface="Arial" pitchFamily="34" charset="0"/>
              </a:rPr>
              <a:t>Virus, </a:t>
            </a:r>
            <a:r>
              <a:rPr lang="id-ID" sz="3600" dirty="0" smtClean="0">
                <a:latin typeface="Arial" pitchFamily="34" charset="0"/>
                <a:cs typeface="Arial" pitchFamily="34" charset="0"/>
              </a:rPr>
              <a:t>adalah software yang dibuat untuk mengganggu bahkan merusak sistem komputer, termasuk data dan informasi yang ada di dalamnya.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LINGKUNGAN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lstStyle/>
          <a:p>
            <a:r>
              <a:rPr lang="id-ID" dirty="0" smtClean="0"/>
              <a:t>Tiga komponen sistem teknologi informasi:</a:t>
            </a:r>
          </a:p>
          <a:p>
            <a:pPr marL="914400" lvl="1" indent="-514350">
              <a:buFont typeface="+mj-lt"/>
              <a:buAutoNum type="arabicPeriod"/>
            </a:pPr>
            <a:r>
              <a:rPr lang="id-ID" dirty="0" smtClean="0"/>
              <a:t>Manusia</a:t>
            </a:r>
          </a:p>
          <a:p>
            <a:pPr marL="914400" lvl="1" indent="-514350">
              <a:buFont typeface="+mj-lt"/>
              <a:buAutoNum type="arabicPeriod"/>
            </a:pPr>
            <a:r>
              <a:rPr lang="id-ID" dirty="0" smtClean="0"/>
              <a:t>Informasi</a:t>
            </a:r>
          </a:p>
          <a:p>
            <a:pPr marL="914400" lvl="1" indent="-514350">
              <a:buFont typeface="+mj-lt"/>
              <a:buAutoNum type="arabicPeriod"/>
            </a:pPr>
            <a:r>
              <a:rPr lang="id-ID" dirty="0" smtClean="0"/>
              <a:t>Teknologi informasi</a:t>
            </a:r>
          </a:p>
          <a:p>
            <a:pPr marL="360363" indent="-360363"/>
            <a:r>
              <a:rPr lang="id-ID" dirty="0" smtClean="0"/>
              <a:t>TI tidak hanya berhubungan dengan bagaimana menyimpan dan memproses informasi.</a:t>
            </a:r>
          </a:p>
          <a:p>
            <a:pPr marL="360363" indent="-360363"/>
            <a:r>
              <a:rPr lang="id-ID" dirty="0" smtClean="0"/>
              <a:t>Permasalahan TI mencakup: pemanfaatan, kepemilikan, dan perlindungan.</a:t>
            </a:r>
          </a:p>
          <a:p>
            <a:pPr marL="914400" lvl="1" indent="-514350">
              <a:buFont typeface="+mj-lt"/>
              <a:buAutoNum type="arabicPeriod"/>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KEJAHATAN KOMPUTER (CYBER CRIME)</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20</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a:bodyPr>
          <a:lstStyle/>
          <a:p>
            <a:r>
              <a:rPr lang="id-ID" b="1" dirty="0" smtClean="0">
                <a:latin typeface="Arial" pitchFamily="34" charset="0"/>
                <a:cs typeface="Arial" pitchFamily="34" charset="0"/>
              </a:rPr>
              <a:t>Worm, </a:t>
            </a:r>
            <a:r>
              <a:rPr lang="id-ID" dirty="0" smtClean="0">
                <a:latin typeface="Arial" pitchFamily="34" charset="0"/>
                <a:cs typeface="Arial" pitchFamily="34" charset="0"/>
              </a:rPr>
              <a:t>adalah virus komputer yang mampu menyebar secara otomatis, bukan hanya dari file ke file, tetapi juga dari komputer ke komputer, melalui jaringan TI.</a:t>
            </a:r>
            <a:endParaRPr lang="id-ID" b="1" dirty="0" smtClean="0">
              <a:latin typeface="Arial" pitchFamily="34" charset="0"/>
              <a:cs typeface="Arial" pitchFamily="34" charset="0"/>
            </a:endParaRPr>
          </a:p>
          <a:p>
            <a:r>
              <a:rPr lang="id-ID" b="1" dirty="0" smtClean="0">
                <a:latin typeface="Arial" pitchFamily="34" charset="0"/>
                <a:cs typeface="Arial" pitchFamily="34" charset="0"/>
              </a:rPr>
              <a:t>Denial-of-service attack (DoS), </a:t>
            </a:r>
            <a:r>
              <a:rPr lang="id-ID" dirty="0" smtClean="0">
                <a:latin typeface="Arial" pitchFamily="34" charset="0"/>
                <a:cs typeface="Arial" pitchFamily="34" charset="0"/>
              </a:rPr>
              <a:t>adalah virus yang dirancang untuk membanjiri server atau jaringan dengan beragam permintaan layanan untuk memperlambat kerja komputer atau untuk menimbulkan benturan antar sistem.</a:t>
            </a:r>
          </a:p>
          <a:p>
            <a:pPr>
              <a:buNone/>
            </a:pPr>
            <a:endParaRPr lang="id-ID" dirty="0" smtClean="0">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PENGAMANAN KOMPUTER</a:t>
            </a:r>
            <a:endParaRPr lang="id-ID" b="1"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21</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lstStyle/>
          <a:p>
            <a:r>
              <a:rPr lang="id-ID" b="1" i="1" dirty="0" smtClean="0"/>
              <a:t>Anti-virus software</a:t>
            </a:r>
            <a:r>
              <a:rPr lang="id-ID" dirty="0" smtClean="0"/>
              <a:t>, yaitu software untuk mendeteksi, menghilangkan, atau mengkarantina virus komputer.</a:t>
            </a:r>
          </a:p>
          <a:p>
            <a:r>
              <a:rPr lang="id-ID" b="1" i="1" dirty="0" smtClean="0"/>
              <a:t>Spam protection, </a:t>
            </a:r>
            <a:r>
              <a:rPr lang="id-ID" dirty="0" smtClean="0"/>
              <a:t>yaitu perlindungan terhadap spam (email yang masuk tanpa otorisasi), meskipun ada risiko bukan spam ditandai sebagai spam.</a:t>
            </a:r>
          </a:p>
          <a:p>
            <a:r>
              <a:rPr lang="id-ID" b="1" i="1" dirty="0" smtClean="0"/>
              <a:t>Anti-phising software</a:t>
            </a:r>
            <a:r>
              <a:rPr lang="id-ID" dirty="0" smtClean="0"/>
              <a:t>, yaitu software untuk mencegah pencurian identitas.</a:t>
            </a:r>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smtClean="0"/>
          </a:p>
          <a:p>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PENGAMANAN KOMPUTER</a:t>
            </a:r>
            <a:endParaRPr lang="id-ID" b="1"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22</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lstStyle/>
          <a:p>
            <a:r>
              <a:rPr lang="id-ID" b="1" i="1" dirty="0" smtClean="0">
                <a:latin typeface="Arial" pitchFamily="34" charset="0"/>
                <a:cs typeface="Arial" pitchFamily="34" charset="0"/>
              </a:rPr>
              <a:t>Firewall, </a:t>
            </a:r>
            <a:r>
              <a:rPr lang="id-ID" dirty="0" smtClean="0">
                <a:latin typeface="Arial" pitchFamily="34" charset="0"/>
                <a:cs typeface="Arial" pitchFamily="34" charset="0"/>
              </a:rPr>
              <a:t>yaitu hardware dan/atau software untuk melindungi jaringan dan komputer dari penyusup (intruders).</a:t>
            </a:r>
          </a:p>
          <a:p>
            <a:r>
              <a:rPr lang="id-ID" b="1" i="1" dirty="0" smtClean="0">
                <a:latin typeface="Arial" pitchFamily="34" charset="0"/>
                <a:cs typeface="Arial" pitchFamily="34" charset="0"/>
              </a:rPr>
              <a:t>Access authentication, </a:t>
            </a:r>
            <a:r>
              <a:rPr lang="id-ID" dirty="0" smtClean="0">
                <a:latin typeface="Arial" pitchFamily="34" charset="0"/>
                <a:cs typeface="Arial" pitchFamily="34" charset="0"/>
              </a:rPr>
              <a:t>adalah software untuk mengenali dan mengijinkan pengguna sistem masuk ke dalam sistem, baik dengan password, ID card, maupun identifikasi </a:t>
            </a:r>
            <a:r>
              <a:rPr lang="id-ID" i="1" dirty="0" smtClean="0">
                <a:latin typeface="Arial" pitchFamily="34" charset="0"/>
                <a:cs typeface="Arial" pitchFamily="34" charset="0"/>
              </a:rPr>
              <a:t>biometrics</a:t>
            </a:r>
            <a:r>
              <a:rPr lang="id-ID" dirty="0" smtClean="0">
                <a:latin typeface="Arial" pitchFamily="34" charset="0"/>
                <a:cs typeface="Arial" pitchFamily="34" charset="0"/>
              </a:rPr>
              <a:t> (identifikasi karakteristik fisik pengguna sistem, seperti </a:t>
            </a:r>
            <a:r>
              <a:rPr lang="id-ID" i="1" dirty="0" smtClean="0">
                <a:latin typeface="Arial" pitchFamily="34" charset="0"/>
                <a:cs typeface="Arial" pitchFamily="34" charset="0"/>
              </a:rPr>
              <a:t>finger-print</a:t>
            </a:r>
            <a:r>
              <a:rPr lang="id-ID" dirty="0" smtClean="0">
                <a:latin typeface="Arial" pitchFamily="34" charset="0"/>
                <a:cs typeface="Arial" pitchFamily="34" charset="0"/>
              </a:rPr>
              <a:t> dst.)</a:t>
            </a:r>
            <a:endParaRPr lang="id-ID" i="1"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PENGAMANAN KOMPUTER</a:t>
            </a:r>
            <a:endParaRPr lang="id-ID" b="1"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23</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fontScale="92500" lnSpcReduction="20000"/>
          </a:bodyPr>
          <a:lstStyle/>
          <a:p>
            <a:r>
              <a:rPr lang="id-ID" b="1" i="1" dirty="0" smtClean="0">
                <a:latin typeface="Arial" pitchFamily="34" charset="0"/>
                <a:cs typeface="Arial" pitchFamily="34" charset="0"/>
              </a:rPr>
              <a:t>Encryption, </a:t>
            </a:r>
            <a:r>
              <a:rPr lang="id-ID" dirty="0" smtClean="0">
                <a:latin typeface="Arial" pitchFamily="34" charset="0"/>
                <a:cs typeface="Arial" pitchFamily="34" charset="0"/>
              </a:rPr>
              <a:t>yaitu pengacakan data atau informasi ketika dikirimkan melalui jaringan agar tidak bisa dibaca sebelum data atau informasi tersebut di </a:t>
            </a:r>
            <a:r>
              <a:rPr lang="id-ID" b="1" i="1" dirty="0" smtClean="0">
                <a:latin typeface="Arial" pitchFamily="34" charset="0"/>
                <a:cs typeface="Arial" pitchFamily="34" charset="0"/>
              </a:rPr>
              <a:t>decryption </a:t>
            </a:r>
            <a:r>
              <a:rPr lang="id-ID" dirty="0" smtClean="0">
                <a:latin typeface="Arial" pitchFamily="34" charset="0"/>
                <a:cs typeface="Arial" pitchFamily="34" charset="0"/>
              </a:rPr>
              <a:t>atau ditata ulang.</a:t>
            </a:r>
            <a:endParaRPr lang="id-ID" i="1" dirty="0" smtClean="0">
              <a:latin typeface="Arial" pitchFamily="34" charset="0"/>
              <a:cs typeface="Arial" pitchFamily="34" charset="0"/>
            </a:endParaRPr>
          </a:p>
          <a:p>
            <a:r>
              <a:rPr lang="id-ID" b="1" i="1" dirty="0" smtClean="0">
                <a:latin typeface="Arial" pitchFamily="34" charset="0"/>
                <a:cs typeface="Arial" pitchFamily="34" charset="0"/>
              </a:rPr>
              <a:t>PKE (Public Key Encryption), </a:t>
            </a:r>
            <a:r>
              <a:rPr lang="id-ID" dirty="0" smtClean="0">
                <a:latin typeface="Arial" pitchFamily="34" charset="0"/>
                <a:cs typeface="Arial" pitchFamily="34" charset="0"/>
              </a:rPr>
              <a:t>yaitu sistem pengacakan yang disediakan untuk publik tetapi hanya bisa dibaca dengan </a:t>
            </a:r>
            <a:r>
              <a:rPr lang="id-ID" b="1" i="1" dirty="0" smtClean="0">
                <a:latin typeface="Arial" pitchFamily="34" charset="0"/>
                <a:cs typeface="Arial" pitchFamily="34" charset="0"/>
              </a:rPr>
              <a:t>private key encryption</a:t>
            </a:r>
            <a:r>
              <a:rPr lang="id-ID" i="1" dirty="0" smtClean="0">
                <a:latin typeface="Arial" pitchFamily="34" charset="0"/>
                <a:cs typeface="Arial" pitchFamily="34" charset="0"/>
              </a:rPr>
              <a:t> </a:t>
            </a:r>
            <a:r>
              <a:rPr lang="id-ID" dirty="0" smtClean="0">
                <a:latin typeface="Arial" pitchFamily="34" charset="0"/>
                <a:cs typeface="Arial" pitchFamily="34" charset="0"/>
              </a:rPr>
              <a:t>tertentu. Misalnya dalam transaksi bank, nasabah deberi password PKE, ketika nasabah mengirimkan data, hanya bank yang bisa mengenalinya dengan </a:t>
            </a:r>
            <a:r>
              <a:rPr lang="id-ID" b="1" i="1" dirty="0" smtClean="0">
                <a:latin typeface="Arial" pitchFamily="34" charset="0"/>
                <a:cs typeface="Arial" pitchFamily="34" charset="0"/>
              </a:rPr>
              <a:t>private key encryption</a:t>
            </a:r>
            <a:r>
              <a:rPr lang="id-ID" dirty="0" smtClean="0">
                <a:latin typeface="Arial" pitchFamily="34" charset="0"/>
                <a:cs typeface="Arial" pitchFamily="34" charset="0"/>
              </a:rPr>
              <a:t>.</a:t>
            </a:r>
            <a:endParaRPr lang="id-ID" b="1" i="1"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smtClean="0">
              <a:latin typeface="Arial" pitchFamily="34" charset="0"/>
              <a:cs typeface="Arial" pitchFamily="34" charset="0"/>
            </a:endParaRPr>
          </a:p>
          <a:p>
            <a:endParaRPr lang="id-ID" dirty="0">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KERUGIAN KEJAHATAN KOMPUTER</a:t>
            </a:r>
            <a:endParaRPr lang="id-ID" b="1"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24</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fontScale="92500" lnSpcReduction="20000"/>
          </a:bodyPr>
          <a:lstStyle/>
          <a:p>
            <a:pPr marL="719138" indent="-719138">
              <a:buFont typeface="+mj-lt"/>
              <a:buAutoNum type="arabicPeriod"/>
            </a:pPr>
            <a:r>
              <a:rPr lang="id-ID" dirty="0" smtClean="0"/>
              <a:t>FBI (Federal Bureau of Investigation) memperkirakan kerugian sabotase TI mencapai $10 miliar per tahun.</a:t>
            </a:r>
          </a:p>
          <a:p>
            <a:pPr marL="719138" indent="-719138">
              <a:buFont typeface="+mj-lt"/>
              <a:buAutoNum type="arabicPeriod"/>
            </a:pPr>
            <a:r>
              <a:rPr lang="id-ID" dirty="0" smtClean="0"/>
              <a:t>Symantec, pengembang sistem pengamanan komputer terbesar, memiliki nilai pasar $19 milar, membuatnya menjadi perusahaan software terbesar di dunia.</a:t>
            </a:r>
          </a:p>
          <a:p>
            <a:pPr marL="719138" indent="-719138">
              <a:buFont typeface="+mj-lt"/>
              <a:buAutoNum type="arabicPeriod"/>
            </a:pPr>
            <a:r>
              <a:rPr lang="id-ID" dirty="0" smtClean="0"/>
              <a:t>75% kejahatan komputer dilakukan oleh oknum internal organisasi.</a:t>
            </a:r>
          </a:p>
          <a:p>
            <a:pPr marL="719138" indent="-719138">
              <a:buFont typeface="+mj-lt"/>
              <a:buAutoNum type="arabicPeriod"/>
            </a:pPr>
            <a:r>
              <a:rPr lang="id-ID" dirty="0" smtClean="0"/>
              <a:t>300 perusahaan jaringan restaurant dengan 30 karyawan untuk setiap cabang menderita rugi rata-rata $218 per karyawan per tahun. </a:t>
            </a: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b="1" dirty="0" smtClean="0"/>
              <a:t>KERUGIAN KEJAHATAN KOMPUTER</a:t>
            </a:r>
            <a:endParaRPr lang="id-ID" b="1"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25</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grpSp>
        <p:nvGrpSpPr>
          <p:cNvPr id="10" name="Group 9"/>
          <p:cNvGrpSpPr/>
          <p:nvPr/>
        </p:nvGrpSpPr>
        <p:grpSpPr>
          <a:xfrm>
            <a:off x="500034" y="1357298"/>
            <a:ext cx="6143668" cy="4000528"/>
            <a:chOff x="1071538" y="1214422"/>
            <a:chExt cx="5929354" cy="3714776"/>
          </a:xfrm>
        </p:grpSpPr>
        <p:pic>
          <p:nvPicPr>
            <p:cNvPr id="1026" name="Picture 2"/>
            <p:cNvPicPr>
              <a:picLocks noChangeAspect="1" noChangeArrowheads="1"/>
            </p:cNvPicPr>
            <p:nvPr/>
          </p:nvPicPr>
          <p:blipFill>
            <a:blip r:embed="rId2"/>
            <a:srcRect l="37588" t="38086" r="30820" b="18945"/>
            <a:stretch>
              <a:fillRect/>
            </a:stretch>
          </p:blipFill>
          <p:spPr bwMode="auto">
            <a:xfrm>
              <a:off x="2143108" y="1214422"/>
              <a:ext cx="4857784" cy="3714776"/>
            </a:xfrm>
            <a:prstGeom prst="rect">
              <a:avLst/>
            </a:prstGeom>
            <a:noFill/>
            <a:ln w="9525">
              <a:noFill/>
              <a:miter lim="800000"/>
              <a:headEnd/>
              <a:tailEnd/>
            </a:ln>
            <a:effectLst/>
          </p:spPr>
        </p:pic>
        <p:pic>
          <p:nvPicPr>
            <p:cNvPr id="9" name="Picture 2"/>
            <p:cNvPicPr>
              <a:picLocks noChangeAspect="1" noChangeArrowheads="1"/>
            </p:cNvPicPr>
            <p:nvPr/>
          </p:nvPicPr>
          <p:blipFill>
            <a:blip r:embed="rId2"/>
            <a:srcRect l="14824" t="38086" r="77805" b="18945"/>
            <a:stretch>
              <a:fillRect/>
            </a:stretch>
          </p:blipFill>
          <p:spPr bwMode="auto">
            <a:xfrm>
              <a:off x="1071538" y="1214422"/>
              <a:ext cx="1133484" cy="3714776"/>
            </a:xfrm>
            <a:prstGeom prst="rect">
              <a:avLst/>
            </a:prstGeom>
            <a:noFill/>
            <a:ln w="9525">
              <a:noFill/>
              <a:miter lim="800000"/>
              <a:headEnd/>
              <a:tailEnd/>
            </a:ln>
            <a:effectLst/>
          </p:spPr>
        </p:pic>
      </p:grpSp>
      <p:pic>
        <p:nvPicPr>
          <p:cNvPr id="8" name="Picture 2"/>
          <p:cNvPicPr>
            <a:picLocks noChangeAspect="1" noChangeArrowheads="1"/>
          </p:cNvPicPr>
          <p:nvPr/>
        </p:nvPicPr>
        <p:blipFill>
          <a:blip r:embed="rId2"/>
          <a:srcRect l="71925" t="28320" r="9956" b="52149"/>
          <a:stretch>
            <a:fillRect/>
          </a:stretch>
        </p:blipFill>
        <p:spPr bwMode="auto">
          <a:xfrm>
            <a:off x="6215074" y="1000108"/>
            <a:ext cx="2357486" cy="1428760"/>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00372"/>
            <a:ext cx="9144000" cy="714356"/>
          </a:xfrm>
        </p:spPr>
        <p:txBody>
          <a:bodyPr>
            <a:normAutofit fontScale="90000"/>
          </a:bodyPr>
          <a:lstStyle/>
          <a:p>
            <a:r>
              <a:rPr lang="id-ID" dirty="0" smtClean="0"/>
              <a:t>TERIMAKASIH</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26</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LINGKUNGAN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3</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lstStyle/>
          <a:p>
            <a:pPr marL="514350" indent="-514350"/>
            <a:r>
              <a:rPr lang="id-ID" dirty="0" smtClean="0"/>
              <a:t>Prinsip penting lingkungan informasi adalah: menciptakan stabilitas tanpa stagnasi (kemandegan) dan perubahan tanpa chaos (kekacauan).</a:t>
            </a:r>
          </a:p>
          <a:p>
            <a:pPr marL="514350" indent="-514350"/>
            <a:r>
              <a:rPr lang="id-ID" dirty="0" smtClean="0"/>
              <a:t>Pemanfaatan TI secara bertanggungjawab membutuhkan pemahaman tentang:</a:t>
            </a:r>
          </a:p>
          <a:p>
            <a:pPr marL="1169988" lvl="1" indent="-630238">
              <a:buFont typeface="+mj-lt"/>
              <a:buAutoNum type="arabicPeriod"/>
            </a:pPr>
            <a:r>
              <a:rPr lang="id-ID" dirty="0" smtClean="0"/>
              <a:t>Peran penting etika dalam kepemilikan dan pemanfaatan informasi.</a:t>
            </a:r>
          </a:p>
          <a:p>
            <a:pPr marL="1169988" lvl="1" indent="-630238">
              <a:buFont typeface="+mj-lt"/>
              <a:buAutoNum type="arabicPeriod"/>
            </a:pPr>
            <a:r>
              <a:rPr lang="id-ID" dirty="0" smtClean="0"/>
              <a:t>Peran penting perlindungan privasi dan cara-cara mengkompromikan problem privasi.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LINGKUNGAN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4</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lnSpcReduction="10000"/>
          </a:bodyPr>
          <a:lstStyle/>
          <a:p>
            <a:pPr marL="1169988" lvl="1" indent="-630238">
              <a:buFont typeface="+mj-lt"/>
              <a:buAutoNum type="arabicPeriod" startAt="3"/>
            </a:pPr>
            <a:r>
              <a:rPr lang="id-ID" dirty="0" smtClean="0"/>
              <a:t>Ancaman terhadap informasi dan cara melindunginya.</a:t>
            </a:r>
          </a:p>
          <a:p>
            <a:pPr marL="539750" indent="-539750"/>
            <a:r>
              <a:rPr lang="id-ID" dirty="0" smtClean="0"/>
              <a:t>TI adalah sarana untuk meningkatkan efektifitas dan efisiensi interaksi sosial dan ekonomi antar manusia, yang sekaligus membuka peluang bagi siapapun untuk menyalahgunakannya.</a:t>
            </a:r>
          </a:p>
          <a:p>
            <a:pPr marL="539750" indent="-539750"/>
            <a:r>
              <a:rPr lang="id-ID" dirty="0" smtClean="0"/>
              <a:t>Contoh pelanggaran etika (etika memiliki posisi lebih tinggi dari hukum):</a:t>
            </a:r>
          </a:p>
          <a:p>
            <a:pPr marL="1169988" lvl="1" indent="-630238">
              <a:buFont typeface="+mj-lt"/>
              <a:buAutoNum type="arabicPeriod"/>
            </a:pPr>
            <a:r>
              <a:rPr lang="id-ID" dirty="0" smtClean="0"/>
              <a:t>Menkopi, menggunakan, dan mendistribusikan software secara ilegal.</a:t>
            </a:r>
          </a:p>
          <a:p>
            <a:pPr marL="1169988" lvl="1" indent="-630238">
              <a:buFont typeface="+mj-lt"/>
              <a:buAutoNum type="arabicPeriod"/>
            </a:pP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LINGKUNGAN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5</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a:xfrm>
            <a:off x="457200" y="785794"/>
            <a:ext cx="8229600" cy="5500726"/>
          </a:xfrm>
        </p:spPr>
        <p:txBody>
          <a:bodyPr>
            <a:normAutofit lnSpcReduction="10000"/>
          </a:bodyPr>
          <a:lstStyle/>
          <a:p>
            <a:pPr marL="1169988" lvl="1" indent="-630238">
              <a:buFont typeface="+mj-lt"/>
              <a:buAutoNum type="arabicPeriod" startAt="2"/>
            </a:pPr>
            <a:r>
              <a:rPr lang="id-ID" dirty="0" smtClean="0"/>
              <a:t>Pegawai memanfaatkan database perusahaan untuk mendapatkan informasi guna kepentingan pribadi (yang berpotensi merugikan orang lain atau mengganggu privasi orang lain).</a:t>
            </a:r>
          </a:p>
          <a:p>
            <a:pPr marL="1169988" lvl="1" indent="-630238">
              <a:buFont typeface="+mj-lt"/>
              <a:buAutoNum type="arabicPeriod" startAt="2"/>
            </a:pPr>
            <a:r>
              <a:rPr lang="id-ID" dirty="0" smtClean="0"/>
              <a:t>Organisasi mengumpulkan, membeli, dan menggunakan informasi tanpa melakukan pengecekan atas validitas dan keakuratannya.</a:t>
            </a:r>
          </a:p>
          <a:p>
            <a:pPr marL="1169988" lvl="1" indent="-630238">
              <a:buFont typeface="+mj-lt"/>
              <a:buAutoNum type="arabicPeriod" startAt="2"/>
            </a:pPr>
            <a:r>
              <a:rPr lang="id-ID" dirty="0" smtClean="0"/>
              <a:t>Pembuatan dan penyebaran virus .</a:t>
            </a:r>
          </a:p>
          <a:p>
            <a:pPr marL="1169988" lvl="1" indent="-630238">
              <a:buFont typeface="+mj-lt"/>
              <a:buAutoNum type="arabicPeriod" startAt="2"/>
            </a:pPr>
            <a:r>
              <a:rPr lang="id-ID" dirty="0" smtClean="0"/>
              <a:t>Penjualan sistem tanpa pengujian, yang bisa menimbulkan kecelakaan bagi penggunanya.</a:t>
            </a:r>
          </a:p>
          <a:p>
            <a:pPr marL="1169988" lvl="1" indent="-630238">
              <a:buFont typeface="+mj-lt"/>
              <a:buAutoNum type="arabicPeriod" startAt="2"/>
            </a:pPr>
            <a:r>
              <a:rPr lang="id-ID" dirty="0" smtClean="0"/>
              <a:t>Merusak sistem, mencuri password dan informasi.</a:t>
            </a:r>
          </a:p>
          <a:p>
            <a:pPr marL="1169988" lvl="1" indent="-630238">
              <a:buFont typeface="+mj-lt"/>
              <a:buAutoNum type="arabicPeriod" startAt="2"/>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ETIKA DALAM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6</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rmAutofit/>
          </a:bodyPr>
          <a:lstStyle/>
          <a:p>
            <a:pPr marL="539750" indent="-539750">
              <a:tabLst>
                <a:tab pos="539750" algn="l"/>
              </a:tabLst>
            </a:pPr>
            <a:r>
              <a:rPr lang="id-ID" dirty="0" smtClean="0"/>
              <a:t>Etika adalah prinsip dan standar sebagai pedoman dalam berinteraksi dengan orang lain secara saling menguntungkan.</a:t>
            </a:r>
          </a:p>
          <a:p>
            <a:pPr marL="539750" indent="-539750">
              <a:tabLst>
                <a:tab pos="539750" algn="l"/>
              </a:tabLst>
            </a:pPr>
            <a:r>
              <a:rPr lang="id-ID" dirty="0" smtClean="0"/>
              <a:t>Terdapat dua faktor yang mempengaruhi etika:</a:t>
            </a:r>
          </a:p>
          <a:p>
            <a:pPr marL="1258888" lvl="1" indent="-719138">
              <a:buFont typeface="+mj-lt"/>
              <a:buAutoNum type="arabicPeriod"/>
              <a:tabLst>
                <a:tab pos="539750" algn="l"/>
              </a:tabLst>
            </a:pPr>
            <a:r>
              <a:rPr lang="id-ID" dirty="0" smtClean="0"/>
              <a:t>Struktur etika,  adalah standar etika sesuai dengan pengalaman hidup masing-masing orang.</a:t>
            </a:r>
          </a:p>
          <a:p>
            <a:pPr marL="1258888" lvl="1" indent="-719138">
              <a:buFont typeface="+mj-lt"/>
              <a:buAutoNum type="arabicPeriod"/>
              <a:tabLst>
                <a:tab pos="539750" algn="l"/>
              </a:tabLst>
            </a:pPr>
            <a:r>
              <a:rPr lang="id-ID" dirty="0" smtClean="0"/>
              <a:t>Tantangan etika, tekanan lingkungan hidup yang  menantang konsistensi penerapan etika.</a:t>
            </a:r>
          </a:p>
          <a:p>
            <a:pPr marL="1258888" lvl="1" indent="-719138">
              <a:buFont typeface="+mj-lt"/>
              <a:buAutoNum type="arabicPeriod"/>
              <a:tabLst>
                <a:tab pos="539750" algn="l"/>
              </a:tabLst>
            </a:pPr>
            <a:endParaRPr lang="id-ID" dirty="0" smtClean="0"/>
          </a:p>
          <a:p>
            <a:pPr marL="1169988" lvl="1" indent="-630238">
              <a:buFont typeface="+mj-lt"/>
              <a:buAutoNum type="arabicPeriod"/>
            </a:pPr>
            <a:endParaRPr lang="id-ID"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ETIKA DALAM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7</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7" name="Oval 6"/>
          <p:cNvSpPr/>
          <p:nvPr/>
        </p:nvSpPr>
        <p:spPr>
          <a:xfrm>
            <a:off x="3214678" y="2428868"/>
            <a:ext cx="1571636" cy="150019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dirty="0">
              <a:solidFill>
                <a:schemeClr val="tx1"/>
              </a:solidFill>
            </a:endParaRPr>
          </a:p>
        </p:txBody>
      </p:sp>
      <p:sp>
        <p:nvSpPr>
          <p:cNvPr id="8" name="Oval 7"/>
          <p:cNvSpPr/>
          <p:nvPr/>
        </p:nvSpPr>
        <p:spPr>
          <a:xfrm>
            <a:off x="2428860" y="1714488"/>
            <a:ext cx="3143272" cy="292895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9" name="Oval 8"/>
          <p:cNvSpPr/>
          <p:nvPr/>
        </p:nvSpPr>
        <p:spPr>
          <a:xfrm>
            <a:off x="1714480" y="1071546"/>
            <a:ext cx="4643470" cy="42148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10" name="TextBox 9"/>
          <p:cNvSpPr txBox="1"/>
          <p:nvPr/>
        </p:nvSpPr>
        <p:spPr>
          <a:xfrm>
            <a:off x="3309740" y="2714620"/>
            <a:ext cx="1367234" cy="923330"/>
          </a:xfrm>
          <a:prstGeom prst="rect">
            <a:avLst/>
          </a:prstGeom>
          <a:noFill/>
        </p:spPr>
        <p:txBody>
          <a:bodyPr wrap="none" rtlCol="0">
            <a:spAutoFit/>
          </a:bodyPr>
          <a:lstStyle/>
          <a:p>
            <a:pPr algn="ctr"/>
            <a:r>
              <a:rPr lang="id-ID" dirty="0" smtClean="0"/>
              <a:t>Pelanggaran</a:t>
            </a:r>
          </a:p>
          <a:p>
            <a:pPr algn="ctr"/>
            <a:r>
              <a:rPr lang="id-ID" dirty="0" smtClean="0"/>
              <a:t>Etika</a:t>
            </a:r>
          </a:p>
          <a:p>
            <a:pPr algn="ctr"/>
            <a:r>
              <a:rPr lang="id-ID" dirty="0" smtClean="0"/>
              <a:t>Sangat Berat</a:t>
            </a:r>
            <a:endParaRPr lang="id-ID" dirty="0"/>
          </a:p>
        </p:txBody>
      </p:sp>
      <p:sp>
        <p:nvSpPr>
          <p:cNvPr id="11" name="TextBox 10"/>
          <p:cNvSpPr txBox="1"/>
          <p:nvPr/>
        </p:nvSpPr>
        <p:spPr>
          <a:xfrm>
            <a:off x="3286116" y="1785926"/>
            <a:ext cx="1333698" cy="646331"/>
          </a:xfrm>
          <a:prstGeom prst="rect">
            <a:avLst/>
          </a:prstGeom>
          <a:noFill/>
        </p:spPr>
        <p:txBody>
          <a:bodyPr wrap="none" rtlCol="0">
            <a:spAutoFit/>
          </a:bodyPr>
          <a:lstStyle/>
          <a:p>
            <a:pPr algn="ctr"/>
            <a:r>
              <a:rPr lang="id-ID" dirty="0" smtClean="0"/>
              <a:t>Pelanggaran</a:t>
            </a:r>
          </a:p>
          <a:p>
            <a:pPr algn="ctr"/>
            <a:r>
              <a:rPr lang="id-ID" dirty="0" smtClean="0"/>
              <a:t>Berat Etika</a:t>
            </a:r>
            <a:endParaRPr lang="id-ID" dirty="0"/>
          </a:p>
        </p:txBody>
      </p:sp>
      <p:sp>
        <p:nvSpPr>
          <p:cNvPr id="12" name="TextBox 11"/>
          <p:cNvSpPr txBox="1"/>
          <p:nvPr/>
        </p:nvSpPr>
        <p:spPr>
          <a:xfrm>
            <a:off x="3357554" y="4572008"/>
            <a:ext cx="1333698" cy="646331"/>
          </a:xfrm>
          <a:prstGeom prst="rect">
            <a:avLst/>
          </a:prstGeom>
          <a:noFill/>
        </p:spPr>
        <p:txBody>
          <a:bodyPr wrap="none" rtlCol="0">
            <a:spAutoFit/>
          </a:bodyPr>
          <a:lstStyle/>
          <a:p>
            <a:pPr algn="ctr"/>
            <a:r>
              <a:rPr lang="id-ID" dirty="0" smtClean="0"/>
              <a:t>Pelanggaran</a:t>
            </a:r>
          </a:p>
          <a:p>
            <a:pPr algn="ctr"/>
            <a:r>
              <a:rPr lang="id-ID" dirty="0" smtClean="0"/>
              <a:t>Ringan Etika</a:t>
            </a:r>
            <a:endParaRPr lang="id-ID" dirty="0"/>
          </a:p>
        </p:txBody>
      </p:sp>
      <p:sp>
        <p:nvSpPr>
          <p:cNvPr id="13" name="TextBox 12"/>
          <p:cNvSpPr txBox="1"/>
          <p:nvPr/>
        </p:nvSpPr>
        <p:spPr>
          <a:xfrm>
            <a:off x="5786446" y="1142984"/>
            <a:ext cx="756938" cy="646331"/>
          </a:xfrm>
          <a:prstGeom prst="rect">
            <a:avLst/>
          </a:prstGeom>
          <a:noFill/>
        </p:spPr>
        <p:txBody>
          <a:bodyPr wrap="none" rtlCol="0">
            <a:spAutoFit/>
          </a:bodyPr>
          <a:lstStyle/>
          <a:p>
            <a:r>
              <a:rPr lang="id-ID" dirty="0" smtClean="0"/>
              <a:t>Opini</a:t>
            </a:r>
          </a:p>
          <a:p>
            <a:r>
              <a:rPr lang="id-ID" dirty="0" smtClean="0"/>
              <a:t>Publik</a:t>
            </a:r>
            <a:endParaRPr lang="id-ID" dirty="0"/>
          </a:p>
        </p:txBody>
      </p:sp>
      <p:sp>
        <p:nvSpPr>
          <p:cNvPr id="14" name="TextBox 13"/>
          <p:cNvSpPr txBox="1"/>
          <p:nvPr/>
        </p:nvSpPr>
        <p:spPr>
          <a:xfrm>
            <a:off x="6429388" y="2711231"/>
            <a:ext cx="958917" cy="923330"/>
          </a:xfrm>
          <a:prstGeom prst="rect">
            <a:avLst/>
          </a:prstGeom>
          <a:noFill/>
        </p:spPr>
        <p:txBody>
          <a:bodyPr wrap="none" rtlCol="0">
            <a:spAutoFit/>
          </a:bodyPr>
          <a:lstStyle/>
          <a:p>
            <a:r>
              <a:rPr lang="id-ID" dirty="0" smtClean="0"/>
              <a:t>Potensi</a:t>
            </a:r>
          </a:p>
          <a:p>
            <a:r>
              <a:rPr lang="id-ID" dirty="0" smtClean="0"/>
              <a:t>Dampak</a:t>
            </a:r>
          </a:p>
          <a:p>
            <a:r>
              <a:rPr lang="id-ID" dirty="0" smtClean="0"/>
              <a:t>Negatif</a:t>
            </a:r>
            <a:endParaRPr lang="id-ID" dirty="0"/>
          </a:p>
        </p:txBody>
      </p:sp>
      <p:sp>
        <p:nvSpPr>
          <p:cNvPr id="15" name="TextBox 14"/>
          <p:cNvSpPr txBox="1"/>
          <p:nvPr/>
        </p:nvSpPr>
        <p:spPr>
          <a:xfrm>
            <a:off x="5929322" y="4434496"/>
            <a:ext cx="1260153" cy="923330"/>
          </a:xfrm>
          <a:prstGeom prst="rect">
            <a:avLst/>
          </a:prstGeom>
          <a:noFill/>
        </p:spPr>
        <p:txBody>
          <a:bodyPr wrap="none" rtlCol="0">
            <a:spAutoFit/>
          </a:bodyPr>
          <a:lstStyle/>
          <a:p>
            <a:r>
              <a:rPr lang="id-ID" dirty="0" smtClean="0"/>
              <a:t>Target</a:t>
            </a:r>
          </a:p>
          <a:p>
            <a:r>
              <a:rPr lang="id-ID" dirty="0" smtClean="0"/>
              <a:t>Pencapaian</a:t>
            </a:r>
          </a:p>
          <a:p>
            <a:r>
              <a:rPr lang="id-ID" dirty="0" smtClean="0"/>
              <a:t>Hasil</a:t>
            </a:r>
            <a:endParaRPr lang="id-ID" dirty="0"/>
          </a:p>
        </p:txBody>
      </p:sp>
      <p:sp>
        <p:nvSpPr>
          <p:cNvPr id="16" name="TextBox 15"/>
          <p:cNvSpPr txBox="1"/>
          <p:nvPr/>
        </p:nvSpPr>
        <p:spPr>
          <a:xfrm>
            <a:off x="976891" y="4357694"/>
            <a:ext cx="1166217" cy="923330"/>
          </a:xfrm>
          <a:prstGeom prst="rect">
            <a:avLst/>
          </a:prstGeom>
          <a:noFill/>
        </p:spPr>
        <p:txBody>
          <a:bodyPr wrap="none" rtlCol="0">
            <a:spAutoFit/>
          </a:bodyPr>
          <a:lstStyle/>
          <a:p>
            <a:r>
              <a:rPr lang="id-ID" dirty="0" smtClean="0"/>
              <a:t>Kecepatan</a:t>
            </a:r>
          </a:p>
          <a:p>
            <a:r>
              <a:rPr lang="id-ID" dirty="0" smtClean="0"/>
              <a:t>Pengaruh</a:t>
            </a:r>
          </a:p>
          <a:p>
            <a:r>
              <a:rPr lang="id-ID" dirty="0" smtClean="0"/>
              <a:t>Negatif</a:t>
            </a:r>
            <a:endParaRPr lang="id-ID" dirty="0"/>
          </a:p>
        </p:txBody>
      </p:sp>
      <p:sp>
        <p:nvSpPr>
          <p:cNvPr id="17" name="TextBox 16"/>
          <p:cNvSpPr txBox="1"/>
          <p:nvPr/>
        </p:nvSpPr>
        <p:spPr>
          <a:xfrm>
            <a:off x="387827" y="2916792"/>
            <a:ext cx="1255215" cy="369332"/>
          </a:xfrm>
          <a:prstGeom prst="rect">
            <a:avLst/>
          </a:prstGeom>
          <a:noFill/>
        </p:spPr>
        <p:txBody>
          <a:bodyPr wrap="none" rtlCol="0">
            <a:spAutoFit/>
          </a:bodyPr>
          <a:lstStyle/>
          <a:p>
            <a:r>
              <a:rPr lang="id-ID" dirty="0" smtClean="0"/>
              <a:t>Keterkaitan</a:t>
            </a:r>
            <a:endParaRPr lang="id-ID" dirty="0"/>
          </a:p>
        </p:txBody>
      </p:sp>
      <p:sp>
        <p:nvSpPr>
          <p:cNvPr id="18" name="TextBox 17"/>
          <p:cNvSpPr txBox="1"/>
          <p:nvPr/>
        </p:nvSpPr>
        <p:spPr>
          <a:xfrm>
            <a:off x="1147748" y="1142984"/>
            <a:ext cx="1352550" cy="369332"/>
          </a:xfrm>
          <a:prstGeom prst="rect">
            <a:avLst/>
          </a:prstGeom>
          <a:noFill/>
        </p:spPr>
        <p:txBody>
          <a:bodyPr wrap="none" rtlCol="0">
            <a:spAutoFit/>
          </a:bodyPr>
          <a:lstStyle/>
          <a:p>
            <a:r>
              <a:rPr lang="id-ID" dirty="0" smtClean="0"/>
              <a:t>Konsekuensi</a:t>
            </a:r>
            <a:endParaRPr lang="id-ID" dirty="0"/>
          </a:p>
        </p:txBody>
      </p:sp>
      <p:sp>
        <p:nvSpPr>
          <p:cNvPr id="19" name="TextBox 18"/>
          <p:cNvSpPr txBox="1"/>
          <p:nvPr/>
        </p:nvSpPr>
        <p:spPr>
          <a:xfrm>
            <a:off x="5715008" y="5572140"/>
            <a:ext cx="2887329" cy="461665"/>
          </a:xfrm>
          <a:prstGeom prst="rect">
            <a:avLst/>
          </a:prstGeom>
          <a:noFill/>
        </p:spPr>
        <p:txBody>
          <a:bodyPr wrap="none" rtlCol="0">
            <a:spAutoFit/>
          </a:bodyPr>
          <a:lstStyle/>
          <a:p>
            <a:r>
              <a:rPr lang="id-ID" sz="2400" b="1" dirty="0" smtClean="0">
                <a:latin typeface="Arial" pitchFamily="34" charset="0"/>
                <a:cs typeface="Arial" pitchFamily="34" charset="0"/>
              </a:rPr>
              <a:t>STRUKTUR ETIKA</a:t>
            </a:r>
            <a:endParaRPr lang="id-ID" sz="2400" b="1"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ETIKA DALAM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8</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Autofit/>
          </a:bodyPr>
          <a:lstStyle/>
          <a:p>
            <a:pPr marL="514350" indent="-514350">
              <a:spcBef>
                <a:spcPts val="0"/>
              </a:spcBef>
              <a:buFont typeface="+mj-lt"/>
              <a:buAutoNum type="arabicPeriod"/>
            </a:pPr>
            <a:r>
              <a:rPr lang="id-ID" b="1" dirty="0" smtClean="0">
                <a:latin typeface="Arial" pitchFamily="34" charset="0"/>
                <a:cs typeface="Arial" pitchFamily="34" charset="0"/>
              </a:rPr>
              <a:t>Konsekuensi</a:t>
            </a:r>
            <a:r>
              <a:rPr lang="id-ID" dirty="0" smtClean="0">
                <a:latin typeface="Arial" pitchFamily="34" charset="0"/>
                <a:cs typeface="Arial" pitchFamily="34" charset="0"/>
              </a:rPr>
              <a:t>. Seberapa besar atau seberapa kecil keuntungan atau kerugian yang akan ditimbulkan oleh keputusan tertentu?</a:t>
            </a:r>
          </a:p>
          <a:p>
            <a:pPr marL="514350" indent="-514350">
              <a:spcBef>
                <a:spcPts val="0"/>
              </a:spcBef>
              <a:buFont typeface="+mj-lt"/>
              <a:buAutoNum type="arabicPeriod"/>
            </a:pPr>
            <a:r>
              <a:rPr lang="id-ID" b="1" dirty="0" smtClean="0">
                <a:latin typeface="Arial" pitchFamily="34" charset="0"/>
                <a:cs typeface="Arial" pitchFamily="34" charset="0"/>
              </a:rPr>
              <a:t>Opini publik</a:t>
            </a:r>
            <a:r>
              <a:rPr lang="id-ID" dirty="0" smtClean="0">
                <a:latin typeface="Arial" pitchFamily="34" charset="0"/>
                <a:cs typeface="Arial" pitchFamily="34" charset="0"/>
              </a:rPr>
              <a:t>. Bagaimana persepsi atas potensi reaksi negatif masyarakat terhadap tindakan yang dilakukan?</a:t>
            </a:r>
          </a:p>
          <a:p>
            <a:pPr marL="514350" indent="-514350">
              <a:spcBef>
                <a:spcPts val="0"/>
              </a:spcBef>
              <a:buFont typeface="+mj-lt"/>
              <a:buAutoNum type="arabicPeriod"/>
            </a:pPr>
            <a:r>
              <a:rPr lang="id-ID" b="1" dirty="0" smtClean="0">
                <a:latin typeface="Arial" pitchFamily="34" charset="0"/>
                <a:cs typeface="Arial" pitchFamily="34" charset="0"/>
              </a:rPr>
              <a:t>Potensi dampak negatif. </a:t>
            </a:r>
            <a:r>
              <a:rPr lang="id-ID" dirty="0" smtClean="0">
                <a:latin typeface="Arial" pitchFamily="34" charset="0"/>
                <a:cs typeface="Arial" pitchFamily="34" charset="0"/>
              </a:rPr>
              <a:t>Bagaimana potensi dampak negatif atas tindakan yang dilakukan?</a:t>
            </a:r>
          </a:p>
          <a:p>
            <a:pPr marL="514350" indent="-514350">
              <a:spcBef>
                <a:spcPts val="0"/>
              </a:spcBef>
              <a:buNone/>
            </a:pPr>
            <a:endParaRPr lang="id-ID"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id-ID" dirty="0" smtClean="0"/>
              <a:t>ETIKA DALAM TI</a:t>
            </a:r>
            <a:endParaRPr lang="id-ID" dirty="0"/>
          </a:p>
        </p:txBody>
      </p:sp>
      <p:sp>
        <p:nvSpPr>
          <p:cNvPr id="3" name="Slide Number Placeholder 2"/>
          <p:cNvSpPr>
            <a:spLocks noGrp="1"/>
          </p:cNvSpPr>
          <p:nvPr>
            <p:ph type="sldNum" sz="quarter" idx="12"/>
          </p:nvPr>
        </p:nvSpPr>
        <p:spPr/>
        <p:txBody>
          <a:bodyPr/>
          <a:lstStyle/>
          <a:p>
            <a:fld id="{459BA9F3-8942-46F3-BAEF-2C2175FEA74D}" type="slidenum">
              <a:rPr lang="id-ID" smtClean="0"/>
              <a:pPr/>
              <a:t>9</a:t>
            </a:fld>
            <a:endParaRPr lang="id-ID"/>
          </a:p>
        </p:txBody>
      </p:sp>
      <p:sp>
        <p:nvSpPr>
          <p:cNvPr id="4" name="Footer Placeholder 3"/>
          <p:cNvSpPr>
            <a:spLocks noGrp="1"/>
          </p:cNvSpPr>
          <p:nvPr>
            <p:ph type="ftr" sz="quarter" idx="3"/>
          </p:nvPr>
        </p:nvSpPr>
        <p:spPr/>
        <p:txBody>
          <a:bodyPr/>
          <a:lstStyle/>
          <a:p>
            <a:r>
              <a:rPr lang="id-ID" smtClean="0"/>
              <a:t>Sistem Informasi Manajemen</a:t>
            </a:r>
            <a:endParaRPr lang="id-ID" dirty="0"/>
          </a:p>
        </p:txBody>
      </p:sp>
      <p:sp>
        <p:nvSpPr>
          <p:cNvPr id="5" name="Content Placeholder 4"/>
          <p:cNvSpPr>
            <a:spLocks noGrp="1"/>
          </p:cNvSpPr>
          <p:nvPr>
            <p:ph idx="1"/>
          </p:nvPr>
        </p:nvSpPr>
        <p:spPr/>
        <p:txBody>
          <a:bodyPr>
            <a:noAutofit/>
          </a:bodyPr>
          <a:lstStyle/>
          <a:p>
            <a:pPr marL="514350" indent="-514350">
              <a:spcBef>
                <a:spcPts val="0"/>
              </a:spcBef>
              <a:buFont typeface="+mj-lt"/>
              <a:buAutoNum type="arabicPeriod" startAt="4"/>
            </a:pPr>
            <a:r>
              <a:rPr lang="id-ID" sz="3600" b="1" dirty="0" smtClean="0"/>
              <a:t>Kecepatan pengaruh negatif.</a:t>
            </a:r>
            <a:r>
              <a:rPr lang="id-ID" sz="3600" dirty="0" smtClean="0"/>
              <a:t>  Seberapa lama pengaruh negatif atas tindakan yang dilakukan akan terjadi?</a:t>
            </a:r>
          </a:p>
          <a:p>
            <a:pPr marL="514350" indent="-514350">
              <a:spcBef>
                <a:spcPts val="0"/>
              </a:spcBef>
              <a:buFont typeface="+mj-lt"/>
              <a:buAutoNum type="arabicPeriod" startAt="4"/>
            </a:pPr>
            <a:r>
              <a:rPr lang="id-ID" sz="3600" b="1" dirty="0" smtClean="0"/>
              <a:t>Keterkaitan</a:t>
            </a:r>
            <a:r>
              <a:rPr lang="id-ID" sz="3600" dirty="0" smtClean="0"/>
              <a:t>. Seberapa banyak orang yang akan terkena dampak negatif dari tindakan yang dilakukan?</a:t>
            </a:r>
          </a:p>
          <a:p>
            <a:pPr marL="514350" indent="-514350">
              <a:spcBef>
                <a:spcPts val="0"/>
              </a:spcBef>
              <a:buFont typeface="+mj-lt"/>
              <a:buAutoNum type="arabicPeriod" startAt="4"/>
            </a:pPr>
            <a:r>
              <a:rPr lang="id-ID" sz="3600" b="1" dirty="0" smtClean="0"/>
              <a:t>Pencapaian hasil</a:t>
            </a:r>
            <a:r>
              <a:rPr lang="id-ID" sz="3600" dirty="0" smtClean="0"/>
              <a:t>. Seberapa banyak orang yang akan terkena dampak </a:t>
            </a:r>
            <a:r>
              <a:rPr lang="id-ID" sz="3600" dirty="0" smtClean="0">
                <a:latin typeface="Arial" pitchFamily="34" charset="0"/>
                <a:cs typeface="Arial" pitchFamily="34" charset="0"/>
              </a:rPr>
              <a:t>dari</a:t>
            </a:r>
            <a:r>
              <a:rPr lang="id-ID" sz="3600" dirty="0" smtClean="0"/>
              <a:t> tindakan yang dilakukan.</a:t>
            </a:r>
            <a:endParaRPr lang="id-ID" sz="3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1645</TotalTime>
  <Words>1394</Words>
  <Application>Microsoft Office PowerPoint</Application>
  <PresentationFormat>On-screen Show (4:3)</PresentationFormat>
  <Paragraphs>189</Paragraphs>
  <Slides>26</Slides>
  <Notes>0</Notes>
  <HiddenSlides>0</HiddenSlides>
  <MMClips>0</MMClips>
  <ScaleCrop>false</ScaleCrop>
  <HeadingPairs>
    <vt:vector size="4" baseType="variant">
      <vt:variant>
        <vt:lpstr>Theme</vt:lpstr>
      </vt:variant>
      <vt:variant>
        <vt:i4>2</vt:i4>
      </vt:variant>
      <vt:variant>
        <vt:lpstr>Slide Titles</vt:lpstr>
      </vt:variant>
      <vt:variant>
        <vt:i4>26</vt:i4>
      </vt:variant>
    </vt:vector>
  </HeadingPairs>
  <TitlesOfParts>
    <vt:vector size="28" baseType="lpstr">
      <vt:lpstr>Office Theme</vt:lpstr>
      <vt:lpstr>Custom Design</vt:lpstr>
      <vt:lpstr>BAGIAN VIII MANUSIA DAN INFORMASI</vt:lpstr>
      <vt:lpstr>LINGKUNGAN TI</vt:lpstr>
      <vt:lpstr>LINGKUNGAN TI</vt:lpstr>
      <vt:lpstr>LINGKUNGAN TI</vt:lpstr>
      <vt:lpstr>LINGKUNGAN TI</vt:lpstr>
      <vt:lpstr>ETIKA DALAM TI</vt:lpstr>
      <vt:lpstr>ETIKA DALAM TI</vt:lpstr>
      <vt:lpstr>ETIKA DALAM TI</vt:lpstr>
      <vt:lpstr>ETIKA DALAM TI</vt:lpstr>
      <vt:lpstr>KEKAYAAN INTELEKTUAL</vt:lpstr>
      <vt:lpstr>PRIVASI</vt:lpstr>
      <vt:lpstr>PRIVASI</vt:lpstr>
      <vt:lpstr>PENCURIAN IDENTITAS</vt:lpstr>
      <vt:lpstr>PRIVASI KARYAWAN</vt:lpstr>
      <vt:lpstr>PRIVASI KARYAWAN</vt:lpstr>
      <vt:lpstr>PRIVASI KARYAWAN</vt:lpstr>
      <vt:lpstr>PRIVASI KARYAWAN</vt:lpstr>
      <vt:lpstr>PRIVASI KARYAWAN</vt:lpstr>
      <vt:lpstr>KEJAHATAN KOMPUTER (CYBER CRIME)</vt:lpstr>
      <vt:lpstr>KEJAHATAN KOMPUTER (CYBER CRIME)</vt:lpstr>
      <vt:lpstr>PENGAMANAN KOMPUTER</vt:lpstr>
      <vt:lpstr>PENGAMANAN KOMPUTER</vt:lpstr>
      <vt:lpstr>PENGAMANAN KOMPUTER</vt:lpstr>
      <vt:lpstr>KERUGIAN KEJAHATAN KOMPUTER</vt:lpstr>
      <vt:lpstr>KERUGIAN KEJAHATAN KOMPUTER</vt:lpstr>
      <vt:lpstr>TERIMAKASIH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243</cp:revision>
  <dcterms:created xsi:type="dcterms:W3CDTF">2015-03-15T07:45:02Z</dcterms:created>
  <dcterms:modified xsi:type="dcterms:W3CDTF">2015-07-01T04:07:07Z</dcterms:modified>
</cp:coreProperties>
</file>