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91" r:id="rId23"/>
    <p:sldId id="289" r:id="rId24"/>
    <p:sldId id="290" r:id="rId25"/>
    <p:sldId id="292" r:id="rId26"/>
    <p:sldId id="293" r:id="rId27"/>
    <p:sldId id="294" r:id="rId28"/>
    <p:sldId id="295" r:id="rId29"/>
    <p:sldId id="296" r:id="rId30"/>
    <p:sldId id="297" r:id="rId31"/>
    <p:sldId id="298" r:id="rId32"/>
    <p:sldId id="299" r:id="rId33"/>
    <p:sldId id="300" r:id="rId34"/>
    <p:sldId id="301" r:id="rId35"/>
    <p:sldId id="302" r:id="rId36"/>
    <p:sldId id="269"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28404-2F1A-473C-842D-F26D3F07D154}" type="datetimeFigureOut">
              <a:rPr lang="id-ID" smtClean="0"/>
              <a:pPr/>
              <a:t>30/06/2015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69C0C-70BC-453A-BC6A-740710DEED7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
        <p:nvSpPr>
          <p:cNvPr id="7"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8" name="Footer Placeholder 4"/>
          <p:cNvSpPr txBox="1">
            <a:spLocks/>
          </p:cNvSpPr>
          <p:nvPr userDrawn="1"/>
        </p:nvSpPr>
        <p:spPr>
          <a:xfrm>
            <a:off x="7358082"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14356"/>
          </a:xfrm>
        </p:spPr>
        <p:txBody>
          <a:bodyPr/>
          <a:lstStyle/>
          <a:p>
            <a:r>
              <a:rPr lang="en-US" smtClean="0"/>
              <a:t>Click to edit Master title style</a:t>
            </a:r>
            <a:endParaRPr lang="id-ID"/>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459BA9F3-8942-46F3-BAEF-2C2175FEA74D}" type="slidenum">
              <a:rPr lang="id-ID" smtClean="0"/>
              <a:pPr/>
              <a:t>‹#›</a:t>
            </a:fld>
            <a:endParaRPr lang="id-ID"/>
          </a:p>
        </p:txBody>
      </p:sp>
      <p:sp>
        <p:nvSpPr>
          <p:cNvPr id="9"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10" name="Footer Placeholder 4"/>
          <p:cNvSpPr txBox="1">
            <a:spLocks/>
          </p:cNvSpPr>
          <p:nvPr userDrawn="1"/>
        </p:nvSpPr>
        <p:spPr>
          <a:xfrm>
            <a:off x="7429520"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
        <p:nvSpPr>
          <p:cNvPr id="11" name="Content Placeholder 2"/>
          <p:cNvSpPr>
            <a:spLocks noGrp="1"/>
          </p:cNvSpPr>
          <p:nvPr>
            <p:ph idx="1"/>
          </p:nvPr>
        </p:nvSpPr>
        <p:spPr>
          <a:xfrm>
            <a:off x="457200" y="928670"/>
            <a:ext cx="8229600" cy="519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cxnSp>
        <p:nvCxnSpPr>
          <p:cNvPr id="13" name="Straight Connector 12"/>
          <p:cNvCxnSpPr/>
          <p:nvPr userDrawn="1"/>
        </p:nvCxnSpPr>
        <p:spPr>
          <a:xfrm>
            <a:off x="357158" y="6215082"/>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30/06/2015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id-ID"/>
          </a:p>
        </p:txBody>
      </p:sp>
      <p:sp>
        <p:nvSpPr>
          <p:cNvPr id="8" name="Footer Placeholder 7"/>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9" name="Slide Number Placeholder 8"/>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id-ID"/>
          </a:p>
        </p:txBody>
      </p:sp>
      <p:sp>
        <p:nvSpPr>
          <p:cNvPr id="4" name="Footer Placeholder 3"/>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5" name="Slide Number Placeholder 4"/>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id-ID"/>
          </a:p>
        </p:txBody>
      </p:sp>
      <p:sp>
        <p:nvSpPr>
          <p:cNvPr id="3" name="Footer Placeholder 2"/>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4" name="Slide Number Placeholder 3"/>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solidFill>
            <a:schemeClr val="accent6">
              <a:lumMod val="60000"/>
              <a:lumOff val="40000"/>
            </a:schemeClr>
          </a:solidFill>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928670"/>
            <a:ext cx="8229600" cy="519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4"/>
          </p:nvPr>
        </p:nvSpPr>
        <p:spPr>
          <a:xfrm>
            <a:off x="8286776" y="6356350"/>
            <a:ext cx="4000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BA9F3-8942-46F3-BAEF-2C2175FEA74D}" type="slidenum">
              <a:rPr lang="id-ID" smtClean="0"/>
              <a:pPr/>
              <a:t>‹#›</a:t>
            </a:fld>
            <a:endParaRPr lang="id-ID"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49CE-013C-4AAC-9B81-70A959FCC7AB}" type="datetimeFigureOut">
              <a:rPr lang="id-ID" smtClean="0"/>
              <a:pPr/>
              <a:t>30/06/2015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3763-F145-420D-AEE5-59A501E4E41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116"/>
            <a:ext cx="9144000" cy="1500198"/>
          </a:xfrm>
        </p:spPr>
        <p:txBody>
          <a:bodyPr>
            <a:noAutofit/>
          </a:bodyPr>
          <a:lstStyle/>
          <a:p>
            <a:r>
              <a:rPr lang="id-ID" sz="2800" b="1" dirty="0" smtClean="0">
                <a:latin typeface="Arial" pitchFamily="34" charset="0"/>
                <a:cs typeface="Arial" pitchFamily="34" charset="0"/>
              </a:rPr>
              <a:t>BAGIAN VII</a:t>
            </a:r>
            <a:br>
              <a:rPr lang="id-ID" sz="2800" b="1" dirty="0" smtClean="0">
                <a:latin typeface="Arial" pitchFamily="34" charset="0"/>
                <a:cs typeface="Arial" pitchFamily="34" charset="0"/>
              </a:rPr>
            </a:br>
            <a:r>
              <a:rPr lang="id-ID" sz="2800" b="1" dirty="0" smtClean="0">
                <a:latin typeface="Arial" pitchFamily="34" charset="0"/>
                <a:cs typeface="Arial" pitchFamily="34" charset="0"/>
              </a:rPr>
              <a:t>INFRASTRUKTUR ORGANISASI</a:t>
            </a:r>
            <a:endParaRPr lang="id-ID"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59BA9F3-8942-46F3-BAEF-2C2175FEA74D}" type="slidenum">
              <a:rPr lang="id-ID" smtClean="0"/>
              <a:pPr/>
              <a:t>1</a:t>
            </a:fld>
            <a:endParaRPr lang="id-ID"/>
          </a:p>
        </p:txBody>
      </p:sp>
      <p:sp>
        <p:nvSpPr>
          <p:cNvPr id="5" name="Footer Placeholder 4"/>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latin typeface="Arial" pitchFamily="34" charset="0"/>
                <a:cs typeface="Arial" pitchFamily="34" charset="0"/>
              </a:rPr>
              <a:t>KEBUTUHAN INFORMASI (INFORMATION NEEDS)</a:t>
            </a:r>
          </a:p>
          <a:p>
            <a:pPr marL="1079500" lvl="1" indent="-622300"/>
            <a:r>
              <a:rPr lang="id-ID" sz="3200" dirty="0" smtClean="0">
                <a:latin typeface="Arial" pitchFamily="34" charset="0"/>
                <a:cs typeface="Arial" pitchFamily="34" charset="0"/>
              </a:rPr>
              <a:t>Seluruh jenis informasi harus dapat diakses tanpa batasan waktu, lokasi, dan perangkat akses.</a:t>
            </a:r>
          </a:p>
          <a:p>
            <a:pPr marL="1079500" lvl="1" indent="-622300"/>
            <a:r>
              <a:rPr lang="id-ID" sz="3200" dirty="0" smtClean="0">
                <a:latin typeface="Arial" pitchFamily="34" charset="0"/>
                <a:cs typeface="Arial" pitchFamily="34" charset="0"/>
              </a:rPr>
              <a:t>Seluruh personil organisasi memerlukan informasi yang berkualitas untuk mendukung pengambilan keputusan yang berkualitas.</a:t>
            </a:r>
          </a:p>
          <a:p>
            <a:pPr lvl="2"/>
            <a:endParaRPr lang="id-ID" sz="32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Autofit/>
          </a:bodyPr>
          <a:lstStyle/>
          <a:p>
            <a:pPr lvl="1"/>
            <a:r>
              <a:rPr lang="id-ID" dirty="0" smtClean="0">
                <a:latin typeface="Arial" pitchFamily="34" charset="0"/>
                <a:cs typeface="Arial" pitchFamily="34" charset="0"/>
              </a:rPr>
              <a:t>SoA mensyaratkan:</a:t>
            </a:r>
          </a:p>
          <a:p>
            <a:pPr lvl="2" indent="-423863">
              <a:buFont typeface="Wingdings" pitchFamily="2" charset="2"/>
              <a:buChar char="ü"/>
            </a:pPr>
            <a:r>
              <a:rPr lang="id-ID" sz="2800" dirty="0" smtClean="0">
                <a:latin typeface="Arial" pitchFamily="34" charset="0"/>
                <a:cs typeface="Arial" pitchFamily="34" charset="0"/>
              </a:rPr>
              <a:t>Informasi tersedia dalam format standar.</a:t>
            </a:r>
          </a:p>
          <a:p>
            <a:pPr lvl="2" indent="-423863">
              <a:buFont typeface="Wingdings" pitchFamily="2" charset="2"/>
              <a:buChar char="ü"/>
            </a:pPr>
            <a:r>
              <a:rPr lang="id-ID" sz="2800" dirty="0" smtClean="0">
                <a:latin typeface="Arial" pitchFamily="34" charset="0"/>
                <a:cs typeface="Arial" pitchFamily="34" charset="0"/>
              </a:rPr>
              <a:t>Pengendalian yang kuat dan ketat terhadap informasi untuk menjamin kelengkapan, keakuratan, dan validitas informasi.</a:t>
            </a:r>
          </a:p>
          <a:p>
            <a:pPr lvl="2" indent="-423863">
              <a:buFont typeface="Wingdings" pitchFamily="2" charset="2"/>
              <a:buChar char="ü"/>
            </a:pPr>
            <a:r>
              <a:rPr lang="id-ID" sz="2800" dirty="0" smtClean="0">
                <a:latin typeface="Arial" pitchFamily="34" charset="0"/>
                <a:cs typeface="Arial" pitchFamily="34" charset="0"/>
              </a:rPr>
              <a:t>Tidak terjadi duplikasi informasi pada bagian manapun dalam organisasi.</a:t>
            </a:r>
          </a:p>
          <a:p>
            <a:pPr lvl="2" indent="-423863">
              <a:buFont typeface="Wingdings" pitchFamily="2" charset="2"/>
              <a:buChar char="ü"/>
            </a:pPr>
            <a:r>
              <a:rPr lang="id-ID" sz="2800" dirty="0" smtClean="0">
                <a:latin typeface="Arial" pitchFamily="34" charset="0"/>
                <a:cs typeface="Arial" pitchFamily="34" charset="0"/>
              </a:rPr>
              <a:t>Seluruh informasi, baik dari dalam maupun dari luar organisasi, dapat diintegrasikan dengan informasi lain secara mudah.</a:t>
            </a:r>
          </a:p>
          <a:p>
            <a:pPr lvl="2" indent="-423863">
              <a:buNone/>
            </a:pPr>
            <a:endParaRPr lang="id-ID" sz="2800" dirty="0" smtClean="0">
              <a:latin typeface="Arial" pitchFamily="34" charset="0"/>
              <a:cs typeface="Arial" pitchFamily="34" charset="0"/>
            </a:endParaRPr>
          </a:p>
          <a:p>
            <a:pPr lvl="2"/>
            <a:endParaRPr lang="id-ID" sz="2800" dirty="0" smtClean="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Autofit/>
          </a:bodyPr>
          <a:lstStyle/>
          <a:p>
            <a:pPr indent="-423863"/>
            <a:r>
              <a:rPr lang="id-ID" sz="3600" dirty="0" smtClean="0">
                <a:latin typeface="Arial" pitchFamily="34" charset="0"/>
                <a:cs typeface="Arial" pitchFamily="34" charset="0"/>
              </a:rPr>
              <a:t>KEBUTUHAN HARDWARE</a:t>
            </a:r>
          </a:p>
          <a:p>
            <a:pPr lvl="1" indent="-423863"/>
            <a:r>
              <a:rPr lang="id-ID" dirty="0" smtClean="0">
                <a:latin typeface="Arial" pitchFamily="34" charset="0"/>
                <a:cs typeface="Arial" pitchFamily="34" charset="0"/>
              </a:rPr>
              <a:t>Kebebasan untuk memilih teknologi untuk kemudian mengintegrasikannya secara efektif dan efisien.</a:t>
            </a:r>
          </a:p>
          <a:p>
            <a:pPr lvl="1" indent="-423863"/>
            <a:r>
              <a:rPr lang="id-ID" dirty="0" smtClean="0">
                <a:latin typeface="Arial" pitchFamily="34" charset="0"/>
                <a:cs typeface="Arial" pitchFamily="34" charset="0"/>
              </a:rPr>
              <a:t>Tersedia kapasitas penyimpanan data yang memadai untuk menyimpan seluruh data atau informasi yang ada.</a:t>
            </a:r>
          </a:p>
          <a:p>
            <a:pPr lvl="1" indent="-423863"/>
            <a:r>
              <a:rPr lang="id-ID" dirty="0" smtClean="0">
                <a:latin typeface="Arial" pitchFamily="34" charset="0"/>
                <a:cs typeface="Arial" pitchFamily="34" charset="0"/>
              </a:rPr>
              <a:t>Akses terhadap informasi harus sederhana dan mudah.</a:t>
            </a:r>
          </a:p>
          <a:p>
            <a:pPr lvl="1" indent="-423863"/>
            <a:r>
              <a:rPr lang="id-ID" dirty="0" smtClean="0">
                <a:latin typeface="Arial" pitchFamily="34" charset="0"/>
                <a:cs typeface="Arial" pitchFamily="34" charset="0"/>
              </a:rPr>
              <a:t>Jalur komunikasi TI harus aman dari berbagai ancaman.</a:t>
            </a:r>
          </a:p>
          <a:p>
            <a:pPr lvl="2"/>
            <a:endParaRPr lang="id-ID" sz="28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2400" b="1" dirty="0" smtClean="0">
                <a:latin typeface="Arial" pitchFamily="34" charset="0"/>
                <a:cs typeface="Arial" pitchFamily="34" charset="0"/>
              </a:rPr>
              <a:t>INFRASTRUKTUR HARDWARE DAN SOFTWARE</a:t>
            </a:r>
            <a:endParaRPr lang="id-ID" sz="24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dirty="0" smtClean="0"/>
              <a:t>Infrastruktur TI mencakup hardware, software (seperti software ERP), dan informasi yang berfungsi untuk (1) memastikan seluruh komponen organisasi mampu bekerja secara terorganisasi, (2) membuat manusia, proses bisnis, dan pelanggan mampu berinteraksi dan melaksanakan aktivitas secara tepat.</a:t>
            </a:r>
          </a:p>
          <a:p>
            <a:r>
              <a:rPr lang="id-ID" dirty="0" smtClean="0"/>
              <a:t>ENTERPRISE RESOURCE PLANNING (ERP)</a:t>
            </a:r>
          </a:p>
          <a:p>
            <a:pPr>
              <a:buNone/>
            </a:pPr>
            <a:r>
              <a:rPr lang="id-ID" dirty="0" smtClean="0"/>
              <a:t>	ERP adalah bisnis besar, pengeluaran terbesar bidang TI adalah untuk ERP</a:t>
            </a:r>
          </a:p>
          <a:p>
            <a:pPr>
              <a:buNone/>
            </a:pPr>
            <a:endParaRPr lang="id-ID" dirty="0" smtClean="0"/>
          </a:p>
          <a:p>
            <a:pPr>
              <a:buNone/>
            </a:pP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2400" b="1" dirty="0" smtClean="0">
                <a:latin typeface="Arial" pitchFamily="34" charset="0"/>
                <a:cs typeface="Arial" pitchFamily="34" charset="0"/>
              </a:rPr>
              <a:t>INFRASTRUKTUR HARDWARE DAN SOFTWARE</a:t>
            </a:r>
            <a:endParaRPr lang="id-ID" sz="24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1026" name="Picture 2"/>
          <p:cNvPicPr>
            <a:picLocks noChangeAspect="1" noChangeArrowheads="1"/>
          </p:cNvPicPr>
          <p:nvPr/>
        </p:nvPicPr>
        <p:blipFill>
          <a:blip r:embed="rId2"/>
          <a:srcRect l="19217" t="24414" r="35761" b="20898"/>
          <a:stretch>
            <a:fillRect/>
          </a:stretch>
        </p:blipFill>
        <p:spPr bwMode="auto">
          <a:xfrm>
            <a:off x="500034" y="1142984"/>
            <a:ext cx="7215238" cy="492748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71377" t="24414" r="18191" b="65820"/>
          <a:stretch>
            <a:fillRect/>
          </a:stretch>
        </p:blipFill>
        <p:spPr bwMode="auto">
          <a:xfrm>
            <a:off x="7072330" y="1214422"/>
            <a:ext cx="1357322" cy="71438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2400" b="1" dirty="0" smtClean="0">
                <a:latin typeface="Arial" pitchFamily="34" charset="0"/>
                <a:cs typeface="Arial" pitchFamily="34" charset="0"/>
              </a:rPr>
              <a:t>INFRASTRUKTUR HARDWARE DAN SOFTWARE</a:t>
            </a:r>
            <a:endParaRPr lang="id-ID" sz="24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2050" name="Picture 2"/>
          <p:cNvPicPr>
            <a:picLocks noChangeAspect="1" noChangeArrowheads="1"/>
          </p:cNvPicPr>
          <p:nvPr/>
        </p:nvPicPr>
        <p:blipFill>
          <a:blip r:embed="rId2"/>
          <a:srcRect l="32811" t="33360" r="18159" b="36347"/>
          <a:stretch>
            <a:fillRect/>
          </a:stretch>
        </p:blipFill>
        <p:spPr bwMode="auto">
          <a:xfrm>
            <a:off x="694865" y="1714488"/>
            <a:ext cx="8020539" cy="2786082"/>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12079" t="22461" r="69802" b="63866"/>
          <a:stretch>
            <a:fillRect/>
          </a:stretch>
        </p:blipFill>
        <p:spPr bwMode="auto">
          <a:xfrm>
            <a:off x="571472" y="714356"/>
            <a:ext cx="2357454" cy="1000156"/>
          </a:xfrm>
          <a:prstGeom prst="rect">
            <a:avLst/>
          </a:prstGeom>
          <a:noFill/>
          <a:ln w="9525">
            <a:noFill/>
            <a:miter lim="800000"/>
            <a:headEnd/>
            <a:tailEnd/>
          </a:ln>
          <a:effectLst/>
        </p:spPr>
      </p:pic>
      <p:sp>
        <p:nvSpPr>
          <p:cNvPr id="10" name="TextBox 9"/>
          <p:cNvSpPr txBox="1"/>
          <p:nvPr/>
        </p:nvSpPr>
        <p:spPr>
          <a:xfrm>
            <a:off x="657900" y="4726362"/>
            <a:ext cx="8001056" cy="1200329"/>
          </a:xfrm>
          <a:prstGeom prst="rect">
            <a:avLst/>
          </a:prstGeom>
          <a:noFill/>
        </p:spPr>
        <p:txBody>
          <a:bodyPr wrap="square" rtlCol="0">
            <a:spAutoFit/>
          </a:bodyPr>
          <a:lstStyle/>
          <a:p>
            <a:r>
              <a:rPr lang="id-ID" sz="2400" dirty="0" smtClean="0">
                <a:latin typeface="Arial" pitchFamily="34" charset="0"/>
                <a:cs typeface="Arial" pitchFamily="34" charset="0"/>
              </a:rPr>
              <a:t>Sistem ERP adalah paket software yang berfungsi untuk mengintegrasikan fungsi manajemen konvensional, seperti keuangan, SDM, manufacturing, dan logistik.</a:t>
            </a:r>
            <a:endParaRPr lang="id-ID" sz="24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2400" b="1" dirty="0" smtClean="0">
                <a:latin typeface="Arial" pitchFamily="34" charset="0"/>
                <a:cs typeface="Arial" pitchFamily="34" charset="0"/>
              </a:rPr>
              <a:t>ENTERPRISE RESOURCE PLANNING (ERP)</a:t>
            </a:r>
            <a:endParaRPr lang="id-ID" sz="24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10" name="TextBox 9"/>
          <p:cNvSpPr txBox="1"/>
          <p:nvPr/>
        </p:nvSpPr>
        <p:spPr>
          <a:xfrm>
            <a:off x="571472" y="785794"/>
            <a:ext cx="3500462" cy="461665"/>
          </a:xfrm>
          <a:prstGeom prst="rect">
            <a:avLst/>
          </a:prstGeom>
          <a:noFill/>
        </p:spPr>
        <p:txBody>
          <a:bodyPr wrap="square" rtlCol="0">
            <a:spAutoFit/>
          </a:bodyPr>
          <a:lstStyle/>
          <a:p>
            <a:r>
              <a:rPr lang="id-ID" sz="2400" b="1" dirty="0" smtClean="0">
                <a:latin typeface="Arial" pitchFamily="34" charset="0"/>
                <a:cs typeface="Arial" pitchFamily="34" charset="0"/>
              </a:rPr>
              <a:t>EVOLUSI SISTEM ERP</a:t>
            </a:r>
            <a:endParaRPr lang="id-ID" sz="2400" b="1" dirty="0">
              <a:latin typeface="Arial" pitchFamily="34" charset="0"/>
              <a:cs typeface="Arial" pitchFamily="34" charset="0"/>
            </a:endParaRPr>
          </a:p>
        </p:txBody>
      </p:sp>
      <p:sp>
        <p:nvSpPr>
          <p:cNvPr id="8" name="Right Arrow 7"/>
          <p:cNvSpPr/>
          <p:nvPr/>
        </p:nvSpPr>
        <p:spPr>
          <a:xfrm>
            <a:off x="642910" y="2000240"/>
            <a:ext cx="7929618" cy="142876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815766" y="2458848"/>
            <a:ext cx="1000132" cy="523220"/>
          </a:xfrm>
          <a:prstGeom prst="rect">
            <a:avLst/>
          </a:prstGeom>
          <a:noFill/>
        </p:spPr>
        <p:txBody>
          <a:bodyPr wrap="square" rtlCol="0">
            <a:spAutoFit/>
          </a:bodyPr>
          <a:lstStyle/>
          <a:p>
            <a:r>
              <a:rPr lang="id-ID" sz="2800" dirty="0" smtClean="0">
                <a:latin typeface="Arial" pitchFamily="34" charset="0"/>
                <a:cs typeface="Arial" pitchFamily="34" charset="0"/>
              </a:rPr>
              <a:t>MRP</a:t>
            </a:r>
            <a:endParaRPr lang="id-ID" sz="2800" dirty="0">
              <a:latin typeface="Arial" pitchFamily="34" charset="0"/>
              <a:cs typeface="Arial" pitchFamily="34" charset="0"/>
            </a:endParaRPr>
          </a:p>
        </p:txBody>
      </p:sp>
      <p:sp>
        <p:nvSpPr>
          <p:cNvPr id="12" name="TextBox 11"/>
          <p:cNvSpPr txBox="1"/>
          <p:nvPr/>
        </p:nvSpPr>
        <p:spPr>
          <a:xfrm>
            <a:off x="2567282" y="2450684"/>
            <a:ext cx="1285884" cy="523220"/>
          </a:xfrm>
          <a:prstGeom prst="rect">
            <a:avLst/>
          </a:prstGeom>
          <a:noFill/>
        </p:spPr>
        <p:txBody>
          <a:bodyPr wrap="square" rtlCol="0">
            <a:spAutoFit/>
          </a:bodyPr>
          <a:lstStyle/>
          <a:p>
            <a:r>
              <a:rPr lang="id-ID" sz="2800" dirty="0" smtClean="0">
                <a:latin typeface="Arial" pitchFamily="34" charset="0"/>
                <a:cs typeface="Arial" pitchFamily="34" charset="0"/>
              </a:rPr>
              <a:t>MRP II</a:t>
            </a:r>
            <a:endParaRPr lang="id-ID" sz="2800" dirty="0">
              <a:latin typeface="Arial" pitchFamily="34" charset="0"/>
              <a:cs typeface="Arial" pitchFamily="34" charset="0"/>
            </a:endParaRPr>
          </a:p>
        </p:txBody>
      </p:sp>
      <p:sp>
        <p:nvSpPr>
          <p:cNvPr id="13" name="TextBox 12"/>
          <p:cNvSpPr txBox="1"/>
          <p:nvPr/>
        </p:nvSpPr>
        <p:spPr>
          <a:xfrm>
            <a:off x="4834796" y="2443858"/>
            <a:ext cx="1000132" cy="523220"/>
          </a:xfrm>
          <a:prstGeom prst="rect">
            <a:avLst/>
          </a:prstGeom>
          <a:noFill/>
        </p:spPr>
        <p:txBody>
          <a:bodyPr wrap="square" rtlCol="0">
            <a:spAutoFit/>
          </a:bodyPr>
          <a:lstStyle/>
          <a:p>
            <a:r>
              <a:rPr lang="id-ID" sz="2800" dirty="0" smtClean="0">
                <a:latin typeface="Arial" pitchFamily="34" charset="0"/>
                <a:cs typeface="Arial" pitchFamily="34" charset="0"/>
              </a:rPr>
              <a:t>ERP</a:t>
            </a:r>
            <a:endParaRPr lang="id-ID" sz="2800" dirty="0">
              <a:latin typeface="Arial" pitchFamily="34" charset="0"/>
              <a:cs typeface="Arial" pitchFamily="34" charset="0"/>
            </a:endParaRPr>
          </a:p>
        </p:txBody>
      </p:sp>
      <p:sp>
        <p:nvSpPr>
          <p:cNvPr id="14" name="TextBox 13"/>
          <p:cNvSpPr txBox="1"/>
          <p:nvPr/>
        </p:nvSpPr>
        <p:spPr>
          <a:xfrm>
            <a:off x="6583742" y="2443858"/>
            <a:ext cx="1214446" cy="523220"/>
          </a:xfrm>
          <a:prstGeom prst="rect">
            <a:avLst/>
          </a:prstGeom>
          <a:noFill/>
        </p:spPr>
        <p:txBody>
          <a:bodyPr wrap="square" rtlCol="0">
            <a:spAutoFit/>
          </a:bodyPr>
          <a:lstStyle/>
          <a:p>
            <a:r>
              <a:rPr lang="id-ID" sz="2800" dirty="0" smtClean="0">
                <a:latin typeface="Arial" pitchFamily="34" charset="0"/>
                <a:cs typeface="Arial" pitchFamily="34" charset="0"/>
              </a:rPr>
              <a:t>ERP II</a:t>
            </a:r>
            <a:endParaRPr lang="id-ID" sz="2800" dirty="0">
              <a:latin typeface="Arial" pitchFamily="34" charset="0"/>
              <a:cs typeface="Arial" pitchFamily="34" charset="0"/>
            </a:endParaRPr>
          </a:p>
        </p:txBody>
      </p:sp>
      <p:sp>
        <p:nvSpPr>
          <p:cNvPr id="15" name="TextBox 14"/>
          <p:cNvSpPr txBox="1"/>
          <p:nvPr/>
        </p:nvSpPr>
        <p:spPr>
          <a:xfrm>
            <a:off x="1270862" y="1214422"/>
            <a:ext cx="1928826" cy="523220"/>
          </a:xfrm>
          <a:prstGeom prst="rect">
            <a:avLst/>
          </a:prstGeom>
          <a:noFill/>
        </p:spPr>
        <p:txBody>
          <a:bodyPr wrap="square" rtlCol="0">
            <a:spAutoFit/>
          </a:bodyPr>
          <a:lstStyle/>
          <a:p>
            <a:r>
              <a:rPr lang="id-ID" sz="2800" dirty="0" smtClean="0">
                <a:latin typeface="Arial" pitchFamily="34" charset="0"/>
                <a:cs typeface="Arial" pitchFamily="34" charset="0"/>
              </a:rPr>
              <a:t>DSS &amp; EIS</a:t>
            </a:r>
            <a:endParaRPr lang="id-ID" sz="2800" dirty="0">
              <a:latin typeface="Arial" pitchFamily="34" charset="0"/>
              <a:cs typeface="Arial" pitchFamily="34" charset="0"/>
            </a:endParaRPr>
          </a:p>
        </p:txBody>
      </p:sp>
      <p:sp>
        <p:nvSpPr>
          <p:cNvPr id="16" name="TextBox 15"/>
          <p:cNvSpPr txBox="1"/>
          <p:nvPr/>
        </p:nvSpPr>
        <p:spPr>
          <a:xfrm>
            <a:off x="6000760" y="1214422"/>
            <a:ext cx="2286016" cy="523220"/>
          </a:xfrm>
          <a:prstGeom prst="rect">
            <a:avLst/>
          </a:prstGeom>
          <a:noFill/>
        </p:spPr>
        <p:txBody>
          <a:bodyPr wrap="square" rtlCol="0">
            <a:spAutoFit/>
          </a:bodyPr>
          <a:lstStyle/>
          <a:p>
            <a:r>
              <a:rPr lang="id-ID" sz="2800" dirty="0" smtClean="0">
                <a:latin typeface="Arial" pitchFamily="34" charset="0"/>
                <a:cs typeface="Arial" pitchFamily="34" charset="0"/>
              </a:rPr>
              <a:t>CRM &amp; SCM</a:t>
            </a:r>
            <a:endParaRPr lang="id-ID" sz="2800" dirty="0">
              <a:latin typeface="Arial" pitchFamily="34" charset="0"/>
              <a:cs typeface="Arial" pitchFamily="34" charset="0"/>
            </a:endParaRPr>
          </a:p>
        </p:txBody>
      </p:sp>
      <p:cxnSp>
        <p:nvCxnSpPr>
          <p:cNvPr id="18" name="Straight Connector 17"/>
          <p:cNvCxnSpPr/>
          <p:nvPr/>
        </p:nvCxnSpPr>
        <p:spPr>
          <a:xfrm rot="5400000">
            <a:off x="1869325" y="1964521"/>
            <a:ext cx="643736" cy="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810025" y="1964521"/>
            <a:ext cx="643736" cy="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1066196" y="3352220"/>
            <a:ext cx="428628" cy="1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85786" y="3525568"/>
            <a:ext cx="1000132" cy="523220"/>
          </a:xfrm>
          <a:prstGeom prst="rect">
            <a:avLst/>
          </a:prstGeom>
          <a:noFill/>
        </p:spPr>
        <p:txBody>
          <a:bodyPr wrap="square" rtlCol="0">
            <a:spAutoFit/>
          </a:bodyPr>
          <a:lstStyle/>
          <a:p>
            <a:r>
              <a:rPr lang="id-ID" sz="2800" dirty="0" smtClean="0">
                <a:latin typeface="Arial" pitchFamily="34" charset="0"/>
                <a:cs typeface="Arial" pitchFamily="34" charset="0"/>
              </a:rPr>
              <a:t>1970</a:t>
            </a:r>
            <a:endParaRPr lang="id-ID" sz="2800" dirty="0">
              <a:latin typeface="Arial" pitchFamily="34" charset="0"/>
              <a:cs typeface="Arial" pitchFamily="34" charset="0"/>
            </a:endParaRPr>
          </a:p>
        </p:txBody>
      </p:sp>
      <p:sp>
        <p:nvSpPr>
          <p:cNvPr id="26" name="TextBox 25"/>
          <p:cNvSpPr txBox="1"/>
          <p:nvPr/>
        </p:nvSpPr>
        <p:spPr>
          <a:xfrm>
            <a:off x="2643174" y="3548722"/>
            <a:ext cx="1000132" cy="523220"/>
          </a:xfrm>
          <a:prstGeom prst="rect">
            <a:avLst/>
          </a:prstGeom>
          <a:noFill/>
        </p:spPr>
        <p:txBody>
          <a:bodyPr wrap="square" rtlCol="0">
            <a:spAutoFit/>
          </a:bodyPr>
          <a:lstStyle/>
          <a:p>
            <a:r>
              <a:rPr lang="id-ID" sz="2800" dirty="0" smtClean="0">
                <a:latin typeface="Arial" pitchFamily="34" charset="0"/>
                <a:cs typeface="Arial" pitchFamily="34" charset="0"/>
              </a:rPr>
              <a:t>1980</a:t>
            </a:r>
            <a:endParaRPr lang="id-ID" sz="2800" dirty="0">
              <a:latin typeface="Arial" pitchFamily="34" charset="0"/>
              <a:cs typeface="Arial" pitchFamily="34" charset="0"/>
            </a:endParaRPr>
          </a:p>
        </p:txBody>
      </p:sp>
      <p:sp>
        <p:nvSpPr>
          <p:cNvPr id="27" name="TextBox 26"/>
          <p:cNvSpPr txBox="1"/>
          <p:nvPr/>
        </p:nvSpPr>
        <p:spPr>
          <a:xfrm>
            <a:off x="4786314" y="3548722"/>
            <a:ext cx="1000132" cy="523220"/>
          </a:xfrm>
          <a:prstGeom prst="rect">
            <a:avLst/>
          </a:prstGeom>
          <a:noFill/>
        </p:spPr>
        <p:txBody>
          <a:bodyPr wrap="square" rtlCol="0">
            <a:spAutoFit/>
          </a:bodyPr>
          <a:lstStyle/>
          <a:p>
            <a:r>
              <a:rPr lang="id-ID" sz="2800" dirty="0" smtClean="0">
                <a:latin typeface="Arial" pitchFamily="34" charset="0"/>
                <a:cs typeface="Arial" pitchFamily="34" charset="0"/>
              </a:rPr>
              <a:t>1990</a:t>
            </a:r>
            <a:endParaRPr lang="id-ID" sz="2800" dirty="0">
              <a:latin typeface="Arial" pitchFamily="34" charset="0"/>
              <a:cs typeface="Arial" pitchFamily="34" charset="0"/>
            </a:endParaRPr>
          </a:p>
        </p:txBody>
      </p:sp>
      <p:sp>
        <p:nvSpPr>
          <p:cNvPr id="28" name="TextBox 27"/>
          <p:cNvSpPr txBox="1"/>
          <p:nvPr/>
        </p:nvSpPr>
        <p:spPr>
          <a:xfrm>
            <a:off x="6715140" y="3477284"/>
            <a:ext cx="1000132" cy="523220"/>
          </a:xfrm>
          <a:prstGeom prst="rect">
            <a:avLst/>
          </a:prstGeom>
          <a:noFill/>
        </p:spPr>
        <p:txBody>
          <a:bodyPr wrap="square" rtlCol="0">
            <a:spAutoFit/>
          </a:bodyPr>
          <a:lstStyle/>
          <a:p>
            <a:r>
              <a:rPr lang="id-ID" sz="2800" dirty="0" smtClean="0">
                <a:latin typeface="Arial" pitchFamily="34" charset="0"/>
                <a:cs typeface="Arial" pitchFamily="34" charset="0"/>
              </a:rPr>
              <a:t>2000</a:t>
            </a:r>
            <a:endParaRPr lang="id-ID" sz="2800" dirty="0">
              <a:latin typeface="Arial" pitchFamily="34" charset="0"/>
              <a:cs typeface="Arial" pitchFamily="34" charset="0"/>
            </a:endParaRPr>
          </a:p>
        </p:txBody>
      </p:sp>
      <p:sp>
        <p:nvSpPr>
          <p:cNvPr id="29" name="TextBox 28"/>
          <p:cNvSpPr txBox="1"/>
          <p:nvPr/>
        </p:nvSpPr>
        <p:spPr>
          <a:xfrm>
            <a:off x="785786" y="4143380"/>
            <a:ext cx="7358114" cy="1815882"/>
          </a:xfrm>
          <a:prstGeom prst="rect">
            <a:avLst/>
          </a:prstGeom>
          <a:noFill/>
          <a:ln w="19050">
            <a:solidFill>
              <a:schemeClr val="tx1"/>
            </a:solidFill>
          </a:ln>
        </p:spPr>
        <p:txBody>
          <a:bodyPr wrap="square" rtlCol="0">
            <a:spAutoFit/>
          </a:bodyPr>
          <a:lstStyle/>
          <a:p>
            <a:r>
              <a:rPr lang="id-ID" sz="2800" dirty="0" smtClean="0">
                <a:latin typeface="Arial" pitchFamily="34" charset="0"/>
                <a:cs typeface="Arial" pitchFamily="34" charset="0"/>
              </a:rPr>
              <a:t>MRP = Materials Requirement Planning</a:t>
            </a:r>
          </a:p>
          <a:p>
            <a:r>
              <a:rPr lang="id-ID" sz="2800" dirty="0" smtClean="0">
                <a:latin typeface="Arial" pitchFamily="34" charset="0"/>
                <a:cs typeface="Arial" pitchFamily="34" charset="0"/>
              </a:rPr>
              <a:t>MRP II = Manufacturing Resources Planning</a:t>
            </a:r>
          </a:p>
          <a:p>
            <a:r>
              <a:rPr lang="id-ID" sz="2800" dirty="0" smtClean="0">
                <a:latin typeface="Arial" pitchFamily="34" charset="0"/>
                <a:cs typeface="Arial" pitchFamily="34" charset="0"/>
              </a:rPr>
              <a:t>DSS = Decision Support Systems</a:t>
            </a:r>
          </a:p>
          <a:p>
            <a:r>
              <a:rPr lang="id-ID" sz="2800" dirty="0" smtClean="0">
                <a:latin typeface="Arial" pitchFamily="34" charset="0"/>
                <a:cs typeface="Arial" pitchFamily="34" charset="0"/>
              </a:rPr>
              <a:t>EIS = Executive Information Systems</a:t>
            </a:r>
            <a:endParaRPr lang="id-ID" sz="2800" dirty="0">
              <a:latin typeface="Arial" pitchFamily="34" charset="0"/>
              <a:cs typeface="Arial" pitchFamily="34" charset="0"/>
            </a:endParaRPr>
          </a:p>
        </p:txBody>
      </p:sp>
      <p:cxnSp>
        <p:nvCxnSpPr>
          <p:cNvPr id="32" name="Straight Connector 31"/>
          <p:cNvCxnSpPr/>
          <p:nvPr/>
        </p:nvCxnSpPr>
        <p:spPr>
          <a:xfrm rot="16200000" flipH="1">
            <a:off x="2904140" y="3352221"/>
            <a:ext cx="428628" cy="1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077408" y="3352221"/>
            <a:ext cx="428628" cy="1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6995550" y="3352221"/>
            <a:ext cx="428628" cy="1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20000"/>
          </a:bodyPr>
          <a:lstStyle/>
          <a:p>
            <a:r>
              <a:rPr lang="id-ID" dirty="0" smtClean="0"/>
              <a:t>Sasaran ERP dalam SoA adalah:</a:t>
            </a:r>
          </a:p>
          <a:p>
            <a:pPr marL="971550" lvl="1" indent="-611188">
              <a:buFont typeface="+mj-lt"/>
              <a:buAutoNum type="arabicPeriod"/>
            </a:pPr>
            <a:r>
              <a:rPr lang="id-ID" dirty="0" smtClean="0"/>
              <a:t>Menyediakan interkoneksi dalam ERP untuk vendor dan modul sistem aplikasi untuk vendor yang berbeda.</a:t>
            </a:r>
          </a:p>
          <a:p>
            <a:pPr marL="971550" lvl="1" indent="-611188">
              <a:buFont typeface="+mj-lt"/>
              <a:buAutoNum type="arabicPeriod"/>
            </a:pPr>
            <a:r>
              <a:rPr lang="id-ID" dirty="0" smtClean="0"/>
              <a:t>Menyembunyikan infrastruktur  TI untuk informasi dan hardware dari pengguna ERP dan pelanggan.</a:t>
            </a:r>
          </a:p>
          <a:p>
            <a:pPr marL="400050" indent="-439738"/>
            <a:r>
              <a:rPr lang="id-ID" dirty="0" smtClean="0"/>
              <a:t>Interkoneksi atau tepatnya </a:t>
            </a:r>
            <a:r>
              <a:rPr lang="id-ID" i="1" dirty="0" smtClean="0"/>
              <a:t>interoperability </a:t>
            </a:r>
            <a:r>
              <a:rPr lang="id-ID" dirty="0" smtClean="0"/>
              <a:t>merujuk pada dua atau lebih komponen TI untuk berbagai informasi atau sumber daya lain, meskipun  informasi atau sumber daya tersebut dibuat oleh perusahaan yang berbeda. Dalam dunia perbankan bisalnya teknologi RTGS </a:t>
            </a:r>
            <a:r>
              <a:rPr lang="id-ID" i="1" dirty="0" smtClean="0"/>
              <a:t>(Real Time Gross Setlement)</a:t>
            </a:r>
            <a:endParaRPr lang="id-ID" i="1" dirty="0"/>
          </a:p>
        </p:txBody>
      </p:sp>
      <p:sp>
        <p:nvSpPr>
          <p:cNvPr id="6" name="Title 1"/>
          <p:cNvSpPr>
            <a:spLocks noGrp="1"/>
          </p:cNvSpPr>
          <p:nvPr>
            <p:ph type="ctrTitle"/>
          </p:nvPr>
        </p:nvSpPr>
        <p:spPr>
          <a:xfrm>
            <a:off x="0" y="1"/>
            <a:ext cx="9144000" cy="714356"/>
          </a:xfrm>
        </p:spPr>
        <p:txBody>
          <a:bodyPr>
            <a:noAutofit/>
          </a:bodyPr>
          <a:lstStyle/>
          <a:p>
            <a:r>
              <a:rPr lang="id-ID" sz="2400" b="1" dirty="0" smtClean="0">
                <a:latin typeface="Arial" pitchFamily="34" charset="0"/>
                <a:cs typeface="Arial" pitchFamily="34" charset="0"/>
              </a:rPr>
              <a:t>ENTERPRISE RESOURCE PLANNING (ERP)</a:t>
            </a:r>
            <a:endParaRPr lang="id-ID" sz="240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dirty="0" smtClean="0"/>
              <a:t>Keunggulan sistem ERP:</a:t>
            </a:r>
          </a:p>
          <a:p>
            <a:pPr marL="914400" lvl="1" indent="-514350">
              <a:buFont typeface="+mj-lt"/>
              <a:buAutoNum type="arabicPeriod"/>
            </a:pPr>
            <a:r>
              <a:rPr lang="id-ID" dirty="0" smtClean="0"/>
              <a:t>Akses informasi lebih unggul.</a:t>
            </a:r>
          </a:p>
          <a:p>
            <a:pPr marL="914400" lvl="1" indent="-514350">
              <a:buFont typeface="+mj-lt"/>
              <a:buAutoNum type="arabicPeriod"/>
            </a:pPr>
            <a:r>
              <a:rPr lang="id-ID" dirty="0" smtClean="0"/>
              <a:t>Menghindari duplikasi data dan kegiatan operasional.</a:t>
            </a:r>
          </a:p>
          <a:p>
            <a:pPr marL="914400" lvl="1" indent="-514350">
              <a:buFont typeface="+mj-lt"/>
              <a:buAutoNum type="arabicPeriod"/>
            </a:pPr>
            <a:r>
              <a:rPr lang="id-ID" dirty="0" smtClean="0"/>
              <a:t>Penghematan waktu aktivitas operasional.</a:t>
            </a:r>
          </a:p>
          <a:p>
            <a:pPr marL="914400" lvl="1" indent="-514350">
              <a:buFont typeface="+mj-lt"/>
              <a:buAutoNum type="arabicPeriod"/>
            </a:pPr>
            <a:r>
              <a:rPr lang="id-ID" dirty="0" smtClean="0"/>
              <a:t>Penghematan biaya.</a:t>
            </a:r>
          </a:p>
          <a:p>
            <a:pPr marL="914400" lvl="1" indent="-514350">
              <a:buFont typeface="+mj-lt"/>
              <a:buAutoNum type="arabicPeriod"/>
            </a:pPr>
            <a:r>
              <a:rPr lang="id-ID" dirty="0" smtClean="0"/>
              <a:t>Mudah beradaptasi.</a:t>
            </a:r>
          </a:p>
          <a:p>
            <a:pPr marL="914400" lvl="1" indent="-514350">
              <a:buFont typeface="+mj-lt"/>
              <a:buAutoNum type="arabicPeriod"/>
            </a:pPr>
            <a:r>
              <a:rPr lang="id-ID" dirty="0" smtClean="0"/>
              <a:t>Meningkatkan skala kegiatan.</a:t>
            </a:r>
          </a:p>
          <a:p>
            <a:pPr marL="914400" lvl="1" indent="-514350">
              <a:buFont typeface="+mj-lt"/>
              <a:buAutoNum type="arabicPeriod"/>
            </a:pPr>
            <a:r>
              <a:rPr lang="id-ID" dirty="0" smtClean="0"/>
              <a:t>Meningkatkan jangkauan pelayanan global.</a:t>
            </a:r>
          </a:p>
          <a:p>
            <a:pPr marL="914400" lvl="1" indent="-514350">
              <a:buFont typeface="+mj-lt"/>
              <a:buAutoNum type="arabicPeriod"/>
            </a:pPr>
            <a:r>
              <a:rPr lang="id-ID" dirty="0" smtClean="0"/>
              <a:t>Mendukung e-business.</a:t>
            </a:r>
            <a:endParaRPr lang="id-ID" dirty="0"/>
          </a:p>
        </p:txBody>
      </p:sp>
      <p:sp>
        <p:nvSpPr>
          <p:cNvPr id="6" name="Title 1"/>
          <p:cNvSpPr>
            <a:spLocks noGrp="1"/>
          </p:cNvSpPr>
          <p:nvPr>
            <p:ph type="ctrTitle"/>
          </p:nvPr>
        </p:nvSpPr>
        <p:spPr>
          <a:xfrm>
            <a:off x="0" y="1"/>
            <a:ext cx="9144000" cy="714356"/>
          </a:xfrm>
        </p:spPr>
        <p:txBody>
          <a:bodyPr>
            <a:noAutofit/>
          </a:bodyPr>
          <a:lstStyle/>
          <a:p>
            <a:r>
              <a:rPr lang="id-ID" sz="2400" b="1" dirty="0" smtClean="0">
                <a:latin typeface="Arial" pitchFamily="34" charset="0"/>
                <a:cs typeface="Arial" pitchFamily="34" charset="0"/>
              </a:rPr>
              <a:t>ENTERPRISE RESOURCE PLANNING (ERP)</a:t>
            </a:r>
            <a:endParaRPr lang="id-ID" sz="2400"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noAutofit/>
          </a:bodyPr>
          <a:lstStyle/>
          <a:p>
            <a:r>
              <a:rPr lang="id-ID" sz="3200" b="1" dirty="0" smtClean="0">
                <a:latin typeface="Arial" pitchFamily="34" charset="0"/>
                <a:cs typeface="Arial" pitchFamily="34" charset="0"/>
              </a:rPr>
              <a:t>INFRASTRUKTUR JARINGAN</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8" name="Content Placeholder 7"/>
          <p:cNvSpPr>
            <a:spLocks noGrp="1"/>
          </p:cNvSpPr>
          <p:nvPr>
            <p:ph idx="1"/>
          </p:nvPr>
        </p:nvSpPr>
        <p:spPr/>
        <p:txBody>
          <a:bodyPr>
            <a:noAutofit/>
          </a:bodyPr>
          <a:lstStyle/>
          <a:p>
            <a:r>
              <a:rPr lang="id-ID" sz="2850" b="1" i="1" dirty="0" smtClean="0">
                <a:latin typeface="Arial" pitchFamily="34" charset="0"/>
                <a:cs typeface="Arial" pitchFamily="34" charset="0"/>
              </a:rPr>
              <a:t>Decentralized infrastructure</a:t>
            </a:r>
            <a:r>
              <a:rPr lang="id-ID" sz="2850" i="1" dirty="0" smtClean="0">
                <a:latin typeface="Arial" pitchFamily="34" charset="0"/>
                <a:cs typeface="Arial" pitchFamily="34" charset="0"/>
              </a:rPr>
              <a:t>, </a:t>
            </a:r>
            <a:r>
              <a:rPr lang="id-ID" sz="2850" dirty="0" smtClean="0">
                <a:latin typeface="Arial" pitchFamily="34" charset="0"/>
                <a:cs typeface="Arial" pitchFamily="34" charset="0"/>
              </a:rPr>
              <a:t>adalah infrastruktur dengan sedikit atau bahkan tanpa </a:t>
            </a:r>
            <a:r>
              <a:rPr lang="id-ID" sz="2850" i="1" dirty="0" smtClean="0">
                <a:latin typeface="Arial" pitchFamily="34" charset="0"/>
                <a:cs typeface="Arial" pitchFamily="34" charset="0"/>
              </a:rPr>
              <a:t>sharing </a:t>
            </a:r>
            <a:r>
              <a:rPr lang="id-ID" sz="2850" dirty="0" smtClean="0">
                <a:latin typeface="Arial" pitchFamily="34" charset="0"/>
                <a:cs typeface="Arial" pitchFamily="34" charset="0"/>
              </a:rPr>
              <a:t>TI dan sumber daya lain, seperti informasi.</a:t>
            </a:r>
          </a:p>
          <a:p>
            <a:r>
              <a:rPr lang="id-ID" sz="2850" b="1" i="1" dirty="0" smtClean="0">
                <a:latin typeface="Arial" pitchFamily="34" charset="0"/>
                <a:cs typeface="Arial" pitchFamily="34" charset="0"/>
              </a:rPr>
              <a:t>Centralized infrastructure</a:t>
            </a:r>
            <a:r>
              <a:rPr lang="id-ID" sz="2850" dirty="0" smtClean="0">
                <a:latin typeface="Arial" pitchFamily="34" charset="0"/>
                <a:cs typeface="Arial" pitchFamily="34" charset="0"/>
              </a:rPr>
              <a:t>, adalah infrastruktur dengan pola </a:t>
            </a:r>
            <a:r>
              <a:rPr lang="id-ID" sz="2850" i="1" dirty="0" smtClean="0">
                <a:latin typeface="Arial" pitchFamily="34" charset="0"/>
                <a:cs typeface="Arial" pitchFamily="34" charset="0"/>
              </a:rPr>
              <a:t>sharing </a:t>
            </a:r>
            <a:r>
              <a:rPr lang="id-ID" sz="2850" dirty="0" smtClean="0">
                <a:latin typeface="Arial" pitchFamily="34" charset="0"/>
                <a:cs typeface="Arial" pitchFamily="34" charset="0"/>
              </a:rPr>
              <a:t>informasi melalui area yang terpusat atau melalui </a:t>
            </a:r>
            <a:r>
              <a:rPr lang="id-ID" sz="2850" i="1" dirty="0" smtClean="0">
                <a:latin typeface="Arial" pitchFamily="34" charset="0"/>
                <a:cs typeface="Arial" pitchFamily="34" charset="0"/>
              </a:rPr>
              <a:t>mainframe</a:t>
            </a:r>
            <a:r>
              <a:rPr lang="id-ID" sz="2850" dirty="0" smtClean="0">
                <a:latin typeface="Arial" pitchFamily="34" charset="0"/>
                <a:cs typeface="Arial" pitchFamily="34" charset="0"/>
              </a:rPr>
              <a:t> pusat.</a:t>
            </a:r>
          </a:p>
          <a:p>
            <a:r>
              <a:rPr lang="id-ID" sz="2850" b="1" i="1" dirty="0" smtClean="0">
                <a:latin typeface="Arial" pitchFamily="34" charset="0"/>
                <a:cs typeface="Arial" pitchFamily="34" charset="0"/>
              </a:rPr>
              <a:t>Distributed infrastructure</a:t>
            </a:r>
            <a:r>
              <a:rPr lang="id-ID" sz="2850" dirty="0" smtClean="0">
                <a:latin typeface="Arial" pitchFamily="34" charset="0"/>
                <a:cs typeface="Arial" pitchFamily="34" charset="0"/>
              </a:rPr>
              <a:t>, adalah infrastruktur dengan pola distribusi informasi serta kekuatan proses TI melalui sistem jaringan. </a:t>
            </a:r>
            <a:endParaRPr lang="id-ID" sz="285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PEMENUHAN SOFTWARE</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r>
              <a:rPr lang="id-ID" b="1" i="1" dirty="0" smtClean="0"/>
              <a:t>Service-oriented architecture (SoA) </a:t>
            </a:r>
            <a:r>
              <a:rPr lang="id-ID" dirty="0" smtClean="0"/>
              <a:t>adalah perspektif tentang arsitektur software organisasi dengan menekankan pada pengembangan, penggunaan, dan penggunaan kembali program-program yang telah dikembangan untuk memenuhi kebutuhan software perusahaan secara keseluruhan.</a:t>
            </a:r>
          </a:p>
          <a:p>
            <a:r>
              <a:rPr lang="id-ID" dirty="0" smtClean="0"/>
              <a:t>Dalam SoA kebutuhan software tidak akan selalu dipenuhi dengan membeli software baru, melainkan condong ke pemberdayaan kembali program-program yang penah dikembangkan.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noAutofit/>
          </a:bodyPr>
          <a:lstStyle/>
          <a:p>
            <a:r>
              <a:rPr lang="id-ID" sz="3200" b="1" dirty="0" smtClean="0">
                <a:latin typeface="Arial" pitchFamily="34" charset="0"/>
                <a:cs typeface="Arial" pitchFamily="34" charset="0"/>
              </a:rPr>
              <a:t>INFRASTRUKTUR JARINGAN</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8" name="Content Placeholder 7"/>
          <p:cNvSpPr>
            <a:spLocks noGrp="1"/>
          </p:cNvSpPr>
          <p:nvPr>
            <p:ph idx="1"/>
          </p:nvPr>
        </p:nvSpPr>
        <p:spPr/>
        <p:txBody>
          <a:bodyPr/>
          <a:lstStyle/>
          <a:p>
            <a:r>
              <a:rPr lang="id-ID" b="1" dirty="0" smtClean="0"/>
              <a:t>Client/server Infrastructure (Client/Server Network)</a:t>
            </a:r>
            <a:r>
              <a:rPr lang="id-ID" dirty="0" smtClean="0"/>
              <a:t>, adalah jaringan komputer dengan satu komputer berfungsi sebagai </a:t>
            </a:r>
            <a:r>
              <a:rPr lang="id-ID" b="1" i="1" dirty="0" smtClean="0"/>
              <a:t>server</a:t>
            </a:r>
            <a:r>
              <a:rPr lang="id-ID" dirty="0" smtClean="0"/>
              <a:t> untuk melayani seluruh komputer yang ada yang disebut sebagai </a:t>
            </a:r>
            <a:r>
              <a:rPr lang="id-ID" b="1" i="1" dirty="0" smtClean="0"/>
              <a:t>clients</a:t>
            </a:r>
            <a:r>
              <a:rPr lang="id-ID" dirty="0" smtClean="0"/>
              <a:t>. Infrastruktur ini merupakan bentuk dari </a:t>
            </a:r>
            <a:r>
              <a:rPr lang="id-ID" b="1" i="1" dirty="0" smtClean="0"/>
              <a:t>distributed infrastructure</a:t>
            </a:r>
            <a:r>
              <a:rPr lang="id-ID" i="1" dirty="0" smtClean="0"/>
              <a:t>.</a:t>
            </a:r>
          </a:p>
          <a:p>
            <a:pPr>
              <a:buNone/>
            </a:pPr>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latin typeface="Arial" pitchFamily="34" charset="0"/>
                <a:cs typeface="Arial" pitchFamily="34" charset="0"/>
              </a:rPr>
              <a:t>INFRASTRUKTUR JARINGAN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3074" name="Picture 2"/>
          <p:cNvPicPr>
            <a:picLocks noChangeAspect="1" noChangeArrowheads="1"/>
          </p:cNvPicPr>
          <p:nvPr/>
        </p:nvPicPr>
        <p:blipFill>
          <a:blip r:embed="rId2"/>
          <a:srcRect l="23060" t="36133" r="22035" b="29688"/>
          <a:stretch>
            <a:fillRect/>
          </a:stretch>
        </p:blipFill>
        <p:spPr bwMode="auto">
          <a:xfrm>
            <a:off x="193871" y="1000108"/>
            <a:ext cx="8776669" cy="3071834"/>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23060" t="71157" r="68155" b="19922"/>
          <a:stretch>
            <a:fillRect/>
          </a:stretch>
        </p:blipFill>
        <p:spPr bwMode="auto">
          <a:xfrm>
            <a:off x="642910" y="4357694"/>
            <a:ext cx="3128054" cy="17859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l="23574" t="37109" r="56625" b="27673"/>
          <a:stretch>
            <a:fillRect/>
          </a:stretch>
        </p:blipFill>
        <p:spPr bwMode="auto">
          <a:xfrm>
            <a:off x="571472" y="714356"/>
            <a:ext cx="5357850" cy="5357850"/>
          </a:xfrm>
          <a:prstGeom prst="rect">
            <a:avLst/>
          </a:prstGeom>
          <a:noFill/>
          <a:ln w="9525">
            <a:noFill/>
            <a:miter lim="800000"/>
            <a:headEnd/>
            <a:tailEnd/>
          </a:ln>
          <a:effectLst/>
        </p:spPr>
      </p:pic>
      <p:sp>
        <p:nvSpPr>
          <p:cNvPr id="2" name="Title 1"/>
          <p:cNvSpPr>
            <a:spLocks noGrp="1"/>
          </p:cNvSpPr>
          <p:nvPr>
            <p:ph type="ctrTitle"/>
          </p:nvPr>
        </p:nvSpPr>
        <p:spPr/>
        <p:txBody>
          <a:bodyPr>
            <a:normAutofit fontScale="90000"/>
          </a:bodyPr>
          <a:lstStyle/>
          <a:p>
            <a:r>
              <a:rPr lang="id-ID" b="1" dirty="0" smtClean="0">
                <a:latin typeface="Arial" pitchFamily="34" charset="0"/>
                <a:cs typeface="Arial" pitchFamily="34" charset="0"/>
              </a:rPr>
              <a:t>INFRASTRUKTUR JARINGAN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1026" name="Picture 2"/>
          <p:cNvPicPr>
            <a:picLocks noChangeAspect="1" noChangeArrowheads="1"/>
          </p:cNvPicPr>
          <p:nvPr/>
        </p:nvPicPr>
        <p:blipFill>
          <a:blip r:embed="rId2"/>
          <a:srcRect l="23641" t="28320" r="63214" b="62890"/>
          <a:stretch>
            <a:fillRect/>
          </a:stretch>
        </p:blipFill>
        <p:spPr bwMode="auto">
          <a:xfrm>
            <a:off x="5572132" y="857232"/>
            <a:ext cx="3230585" cy="121444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latin typeface="Arial" pitchFamily="34" charset="0"/>
                <a:cs typeface="Arial" pitchFamily="34" charset="0"/>
              </a:rPr>
              <a:t>INFRASTRUKTUR JARINGAN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2050" name="Picture 2"/>
          <p:cNvPicPr>
            <a:picLocks noChangeAspect="1" noChangeArrowheads="1"/>
          </p:cNvPicPr>
          <p:nvPr/>
        </p:nvPicPr>
        <p:blipFill>
          <a:blip r:embed="rId2"/>
          <a:srcRect l="26354" t="25390" r="37409" b="22851"/>
          <a:stretch>
            <a:fillRect/>
          </a:stretch>
        </p:blipFill>
        <p:spPr bwMode="auto">
          <a:xfrm>
            <a:off x="500034" y="1071545"/>
            <a:ext cx="6429420" cy="4929223"/>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65263" t="25390" r="20937" b="65951"/>
          <a:stretch>
            <a:fillRect/>
          </a:stretch>
        </p:blipFill>
        <p:spPr bwMode="auto">
          <a:xfrm>
            <a:off x="5286380" y="4572008"/>
            <a:ext cx="3442444" cy="121444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1000108"/>
            <a:ext cx="8229600" cy="4911741"/>
          </a:xfrm>
        </p:spPr>
        <p:txBody>
          <a:bodyPr>
            <a:normAutofit lnSpcReduction="10000"/>
          </a:bodyPr>
          <a:lstStyle/>
          <a:p>
            <a:r>
              <a:rPr lang="id-ID" b="1" dirty="0" smtClean="0"/>
              <a:t>TIERED INFRASTRUCTURE</a:t>
            </a:r>
          </a:p>
          <a:p>
            <a:pPr>
              <a:buNone/>
            </a:pPr>
            <a:r>
              <a:rPr lang="id-ID" dirty="0" smtClean="0"/>
              <a:t>	Sebagian besar aplikasi perusahaan pada saat ini dikembangkan dengan menggunakan</a:t>
            </a:r>
            <a:r>
              <a:rPr lang="id-ID" b="1" dirty="0" smtClean="0"/>
              <a:t> </a:t>
            </a:r>
            <a:r>
              <a:rPr lang="id-ID" b="1" i="1" dirty="0" smtClean="0"/>
              <a:t>tiered infrastructure </a:t>
            </a:r>
            <a:r>
              <a:rPr lang="id-ID" dirty="0" smtClean="0"/>
              <a:t>atau disebut juga dengan istilah </a:t>
            </a:r>
            <a:r>
              <a:rPr lang="id-ID" b="1" i="1" dirty="0" smtClean="0"/>
              <a:t>layer infrastructure. </a:t>
            </a:r>
          </a:p>
          <a:p>
            <a:pPr>
              <a:buNone/>
            </a:pPr>
            <a:r>
              <a:rPr lang="id-ID" b="1" i="1" dirty="0" smtClean="0"/>
              <a:t>	</a:t>
            </a:r>
            <a:r>
              <a:rPr lang="id-ID" dirty="0" smtClean="0"/>
              <a:t>Dalam struktur ini sistem TI dibagi-bagi ke dalam </a:t>
            </a:r>
            <a:r>
              <a:rPr lang="id-ID" i="1" dirty="0" smtClean="0"/>
              <a:t>tiers </a:t>
            </a:r>
            <a:r>
              <a:rPr lang="id-ID" dirty="0" smtClean="0"/>
              <a:t>atau </a:t>
            </a:r>
            <a:r>
              <a:rPr lang="id-ID" i="1" dirty="0" smtClean="0"/>
              <a:t>layers </a:t>
            </a:r>
            <a:r>
              <a:rPr lang="id-ID" dirty="0" smtClean="0"/>
              <a:t>atau lapisan, di mana setiap </a:t>
            </a:r>
            <a:r>
              <a:rPr lang="id-ID" i="1" dirty="0" smtClean="0"/>
              <a:t>layer </a:t>
            </a:r>
            <a:r>
              <a:rPr lang="id-ID" dirty="0" smtClean="0"/>
              <a:t>menjalankan fungsi tertentu.</a:t>
            </a:r>
          </a:p>
          <a:p>
            <a:pPr>
              <a:buNone/>
            </a:pPr>
            <a:r>
              <a:rPr lang="id-ID" dirty="0" smtClean="0"/>
              <a:t>	Konsep </a:t>
            </a:r>
            <a:r>
              <a:rPr lang="id-ID" b="1" i="1" dirty="0" smtClean="0"/>
              <a:t>layer infrastructure </a:t>
            </a:r>
            <a:r>
              <a:rPr lang="id-ID" dirty="0" smtClean="0"/>
              <a:t>telah berkembang dari </a:t>
            </a:r>
            <a:r>
              <a:rPr lang="id-ID" b="1" dirty="0" smtClean="0"/>
              <a:t>satu </a:t>
            </a:r>
            <a:r>
              <a:rPr lang="id-ID" dirty="0" smtClean="0"/>
              <a:t>layer hingga </a:t>
            </a:r>
            <a:r>
              <a:rPr lang="id-ID" b="1" u="sng" dirty="0" smtClean="0"/>
              <a:t>n</a:t>
            </a:r>
            <a:r>
              <a:rPr lang="id-ID" dirty="0" smtClean="0"/>
              <a:t> </a:t>
            </a:r>
            <a:r>
              <a:rPr lang="id-ID" b="1" dirty="0" smtClean="0"/>
              <a:t>layer</a:t>
            </a:r>
            <a:endParaRPr lang="id-ID" b="1" dirty="0"/>
          </a:p>
        </p:txBody>
      </p:sp>
      <p:sp>
        <p:nvSpPr>
          <p:cNvPr id="6" name="Title 1"/>
          <p:cNvSpPr>
            <a:spLocks noGrp="1"/>
          </p:cNvSpPr>
          <p:nvPr>
            <p:ph type="ctrTitle"/>
          </p:nvPr>
        </p:nvSpPr>
        <p:spPr>
          <a:xfrm>
            <a:off x="0" y="1"/>
            <a:ext cx="9144000" cy="714356"/>
          </a:xfrm>
        </p:spPr>
        <p:txBody>
          <a:bodyPr>
            <a:normAutofit fontScale="90000"/>
          </a:bodyPr>
          <a:lstStyle/>
          <a:p>
            <a:r>
              <a:rPr lang="id-ID" b="1" dirty="0" smtClean="0">
                <a:latin typeface="Arial" pitchFamily="34" charset="0"/>
                <a:cs typeface="Arial" pitchFamily="34" charset="0"/>
              </a:rPr>
              <a:t>INFRASTRUKTUR JARINGAN</a:t>
            </a:r>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6" name="Title 1"/>
          <p:cNvSpPr>
            <a:spLocks noGrp="1"/>
          </p:cNvSpPr>
          <p:nvPr>
            <p:ph type="ctrTitle"/>
          </p:nvPr>
        </p:nvSpPr>
        <p:spPr>
          <a:xfrm>
            <a:off x="0" y="1"/>
            <a:ext cx="9144000" cy="714356"/>
          </a:xfrm>
        </p:spPr>
        <p:txBody>
          <a:bodyPr>
            <a:normAutofit fontScale="90000"/>
          </a:bodyPr>
          <a:lstStyle/>
          <a:p>
            <a:r>
              <a:rPr lang="id-ID" b="1" dirty="0" smtClean="0">
                <a:latin typeface="Arial" pitchFamily="34" charset="0"/>
                <a:cs typeface="Arial" pitchFamily="34" charset="0"/>
              </a:rPr>
              <a:t>INFRASTRUKTUR JARINGAN</a:t>
            </a:r>
            <a:endParaRPr lang="id-ID" dirty="0"/>
          </a:p>
        </p:txBody>
      </p:sp>
      <p:pic>
        <p:nvPicPr>
          <p:cNvPr id="1026" name="Picture 2"/>
          <p:cNvPicPr>
            <a:picLocks noChangeAspect="1" noChangeArrowheads="1"/>
          </p:cNvPicPr>
          <p:nvPr/>
        </p:nvPicPr>
        <p:blipFill>
          <a:blip r:embed="rId2"/>
          <a:srcRect l="26903" t="18555" r="37957" b="16015"/>
          <a:stretch>
            <a:fillRect/>
          </a:stretch>
        </p:blipFill>
        <p:spPr bwMode="auto">
          <a:xfrm>
            <a:off x="944656" y="857232"/>
            <a:ext cx="4913228" cy="5143536"/>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65337" t="18555" r="23682" b="71679"/>
          <a:stretch>
            <a:fillRect/>
          </a:stretch>
        </p:blipFill>
        <p:spPr bwMode="auto">
          <a:xfrm>
            <a:off x="5786446" y="928670"/>
            <a:ext cx="2857456" cy="142876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dirty="0" smtClean="0"/>
              <a:t>Untuk memberi justifikasi atas biaya TI, perlu ukuran sukses TI. </a:t>
            </a:r>
            <a:r>
              <a:rPr lang="id-ID" i="1" dirty="0" smtClean="0"/>
              <a:t>Benchmarking </a:t>
            </a:r>
            <a:r>
              <a:rPr lang="id-ID" dirty="0" smtClean="0"/>
              <a:t>adalah proses pengukuran hasil sistem secara berkelanjutan untuk dibandingkan dengan target kinerja TI.</a:t>
            </a:r>
          </a:p>
          <a:p>
            <a:r>
              <a:rPr lang="id-ID" dirty="0" smtClean="0"/>
              <a:t>Efisiensi dan efektifitas adalah cara untuk mengukur kinerja, termasuk kinerja TI. Efisiensi adalah mengerjakan dengan benar (</a:t>
            </a:r>
            <a:r>
              <a:rPr lang="id-ID" i="1" dirty="0" smtClean="0"/>
              <a:t>doing something right</a:t>
            </a:r>
            <a:r>
              <a:rPr lang="id-ID" dirty="0" smtClean="0"/>
              <a:t>), misalnya dalam waktu yang tersingkat, dengan biaya yang terendah, dan dengan kesalahan terkecil.</a:t>
            </a: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dirty="0" smtClean="0">
                <a:latin typeface="Arial" pitchFamily="34" charset="0"/>
                <a:cs typeface="Arial" pitchFamily="34" charset="0"/>
              </a:rPr>
              <a:t>Infrastructure-centric metric adalah </a:t>
            </a:r>
            <a:r>
              <a:rPr lang="id-ID" dirty="0" smtClean="0">
                <a:latin typeface="Arial" pitchFamily="34" charset="0"/>
                <a:cs typeface="Arial" pitchFamily="34" charset="0"/>
              </a:rPr>
              <a:t>ukuran </a:t>
            </a:r>
            <a:r>
              <a:rPr lang="id-ID" dirty="0" smtClean="0">
                <a:latin typeface="Arial" pitchFamily="34" charset="0"/>
                <a:cs typeface="Arial" pitchFamily="34" charset="0"/>
              </a:rPr>
              <a:t>efisiensi, kecepatan, dan/atau kapasitas TI, mencakup:</a:t>
            </a:r>
          </a:p>
          <a:p>
            <a:pPr marL="914400" lvl="1" indent="-514350">
              <a:buFont typeface="+mj-lt"/>
              <a:buAutoNum type="arabicPeriod"/>
            </a:pPr>
            <a:r>
              <a:rPr lang="id-ID" b="1" i="1" dirty="0" smtClean="0">
                <a:latin typeface="Arial" pitchFamily="34" charset="0"/>
                <a:cs typeface="Arial" pitchFamily="34" charset="0"/>
              </a:rPr>
              <a:t>Throughput</a:t>
            </a:r>
            <a:r>
              <a:rPr lang="id-ID" i="1" dirty="0" smtClean="0">
                <a:latin typeface="Arial" pitchFamily="34" charset="0"/>
                <a:cs typeface="Arial" pitchFamily="34" charset="0"/>
              </a:rPr>
              <a:t>, </a:t>
            </a:r>
            <a:r>
              <a:rPr lang="id-ID" dirty="0" smtClean="0">
                <a:latin typeface="Arial" pitchFamily="34" charset="0"/>
                <a:cs typeface="Arial" pitchFamily="34" charset="0"/>
              </a:rPr>
              <a:t>adalah ukuran jumlah data yang dapat diproses oleh sistem dalam waktu tertentu, misalnya Kbps, Mbps dst.</a:t>
            </a:r>
          </a:p>
          <a:p>
            <a:pPr marL="914400" lvl="1" indent="-514350">
              <a:buFont typeface="+mj-lt"/>
              <a:buAutoNum type="arabicPeriod"/>
            </a:pPr>
            <a:r>
              <a:rPr lang="id-ID" b="1" i="1" dirty="0" smtClean="0">
                <a:latin typeface="Arial" pitchFamily="34" charset="0"/>
                <a:cs typeface="Arial" pitchFamily="34" charset="0"/>
              </a:rPr>
              <a:t>Trasaction speed</a:t>
            </a:r>
            <a:r>
              <a:rPr lang="id-ID" i="1" dirty="0" smtClean="0">
                <a:latin typeface="Arial" pitchFamily="34" charset="0"/>
                <a:cs typeface="Arial" pitchFamily="34" charset="0"/>
              </a:rPr>
              <a:t>, </a:t>
            </a:r>
            <a:r>
              <a:rPr lang="id-ID" dirty="0" smtClean="0">
                <a:latin typeface="Arial" pitchFamily="34" charset="0"/>
                <a:cs typeface="Arial" pitchFamily="34" charset="0"/>
              </a:rPr>
              <a:t>adalah kecepatan sistem dalam memproses transaksi.</a:t>
            </a:r>
          </a:p>
          <a:p>
            <a:pPr marL="914400" lvl="1" indent="-514350">
              <a:buFont typeface="+mj-lt"/>
              <a:buAutoNum type="arabicPeriod"/>
            </a:pPr>
            <a:r>
              <a:rPr lang="id-ID" b="1" i="1" dirty="0" smtClean="0">
                <a:latin typeface="Arial" pitchFamily="34" charset="0"/>
                <a:cs typeface="Arial" pitchFamily="34" charset="0"/>
              </a:rPr>
              <a:t>System availability</a:t>
            </a:r>
            <a:r>
              <a:rPr lang="id-ID" i="1" dirty="0" smtClean="0">
                <a:latin typeface="Arial" pitchFamily="34" charset="0"/>
                <a:cs typeface="Arial" pitchFamily="34" charset="0"/>
              </a:rPr>
              <a:t>, </a:t>
            </a:r>
            <a:r>
              <a:rPr lang="id-ID" dirty="0" smtClean="0">
                <a:latin typeface="Arial" pitchFamily="34" charset="0"/>
                <a:cs typeface="Arial" pitchFamily="34" charset="0"/>
              </a:rPr>
              <a:t>adalah rata-rata waktu sistem mengalami gangguan, tidak bisa melayani penggunanya. </a:t>
            </a:r>
            <a:endParaRPr lang="id-ID" i="1"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pPr marL="914400" lvl="1" indent="-514350">
              <a:buFont typeface="+mj-lt"/>
              <a:buAutoNum type="arabicPeriod" startAt="4"/>
            </a:pPr>
            <a:r>
              <a:rPr lang="id-ID" b="1" i="1" dirty="0" smtClean="0">
                <a:latin typeface="Arial" pitchFamily="34" charset="0"/>
                <a:cs typeface="Arial" pitchFamily="34" charset="0"/>
              </a:rPr>
              <a:t>Accuracy</a:t>
            </a:r>
            <a:r>
              <a:rPr lang="id-ID" i="1" dirty="0" smtClean="0">
                <a:latin typeface="Arial" pitchFamily="34" charset="0"/>
                <a:cs typeface="Arial" pitchFamily="34" charset="0"/>
              </a:rPr>
              <a:t>, </a:t>
            </a:r>
            <a:r>
              <a:rPr lang="id-ID" dirty="0" smtClean="0">
                <a:latin typeface="Arial" pitchFamily="34" charset="0"/>
                <a:cs typeface="Arial" pitchFamily="34" charset="0"/>
              </a:rPr>
              <a:t>adalah ukuran tingkat kesalahan </a:t>
            </a:r>
            <a:r>
              <a:rPr lang="id-ID" i="1" dirty="0" smtClean="0">
                <a:latin typeface="Arial" pitchFamily="34" charset="0"/>
                <a:cs typeface="Arial" pitchFamily="34" charset="0"/>
              </a:rPr>
              <a:t>(error rate)</a:t>
            </a:r>
            <a:r>
              <a:rPr lang="id-ID" dirty="0" smtClean="0">
                <a:latin typeface="Arial" pitchFamily="34" charset="0"/>
                <a:cs typeface="Arial" pitchFamily="34" charset="0"/>
              </a:rPr>
              <a:t> pada sistem, misalnya </a:t>
            </a:r>
            <a:r>
              <a:rPr lang="id-ID" i="1" dirty="0" smtClean="0">
                <a:latin typeface="Arial" pitchFamily="34" charset="0"/>
                <a:cs typeface="Arial" pitchFamily="34" charset="0"/>
              </a:rPr>
              <a:t>error per thousand or million </a:t>
            </a:r>
            <a:r>
              <a:rPr lang="id-ID" dirty="0" smtClean="0">
                <a:latin typeface="Arial" pitchFamily="34" charset="0"/>
                <a:cs typeface="Arial" pitchFamily="34" charset="0"/>
              </a:rPr>
              <a:t>atau dalam bidang manufatur adalah </a:t>
            </a:r>
            <a:r>
              <a:rPr lang="id-ID" i="1" dirty="0" smtClean="0">
                <a:latin typeface="Arial" pitchFamily="34" charset="0"/>
                <a:cs typeface="Arial" pitchFamily="34" charset="0"/>
              </a:rPr>
              <a:t>defect per thousand</a:t>
            </a:r>
            <a:r>
              <a:rPr lang="id-ID" dirty="0" smtClean="0">
                <a:latin typeface="Arial" pitchFamily="34" charset="0"/>
                <a:cs typeface="Arial" pitchFamily="34" charset="0"/>
              </a:rPr>
              <a:t>. </a:t>
            </a:r>
          </a:p>
          <a:p>
            <a:pPr marL="914400" lvl="1" indent="-514350">
              <a:buFont typeface="+mj-lt"/>
              <a:buAutoNum type="arabicPeriod" startAt="4"/>
            </a:pPr>
            <a:r>
              <a:rPr lang="id-ID" b="1" i="1" dirty="0" smtClean="0">
                <a:latin typeface="Arial" pitchFamily="34" charset="0"/>
                <a:cs typeface="Arial" pitchFamily="34" charset="0"/>
              </a:rPr>
              <a:t>Respond time</a:t>
            </a:r>
            <a:r>
              <a:rPr lang="id-ID" i="1" dirty="0" smtClean="0">
                <a:latin typeface="Arial" pitchFamily="34" charset="0"/>
                <a:cs typeface="Arial" pitchFamily="34" charset="0"/>
              </a:rPr>
              <a:t>, </a:t>
            </a:r>
            <a:r>
              <a:rPr lang="id-ID" dirty="0" smtClean="0">
                <a:latin typeface="Arial" pitchFamily="34" charset="0"/>
                <a:cs typeface="Arial" pitchFamily="34" charset="0"/>
              </a:rPr>
              <a:t>adalah rata-rata waktu dalam merespon pengguna sistem, seperti rata-rata waktu untuk membuat laporan, </a:t>
            </a:r>
            <a:r>
              <a:rPr lang="id-ID" i="1" dirty="0" smtClean="0">
                <a:latin typeface="Arial" pitchFamily="34" charset="0"/>
                <a:cs typeface="Arial" pitchFamily="34" charset="0"/>
              </a:rPr>
              <a:t>mouse click</a:t>
            </a:r>
            <a:r>
              <a:rPr lang="id-ID" dirty="0" smtClean="0">
                <a:latin typeface="Arial" pitchFamily="34" charset="0"/>
                <a:cs typeface="Arial" pitchFamily="34" charset="0"/>
              </a:rPr>
              <a:t>, dst.</a:t>
            </a:r>
          </a:p>
          <a:p>
            <a:pPr marL="914400" lvl="1" indent="-514350">
              <a:buFont typeface="+mj-lt"/>
              <a:buAutoNum type="arabicPeriod" startAt="4"/>
            </a:pPr>
            <a:r>
              <a:rPr lang="id-ID" b="1" i="1" dirty="0" smtClean="0">
                <a:latin typeface="Arial" pitchFamily="34" charset="0"/>
                <a:cs typeface="Arial" pitchFamily="34" charset="0"/>
              </a:rPr>
              <a:t>Scalability</a:t>
            </a:r>
            <a:r>
              <a:rPr lang="id-ID" i="1" dirty="0" smtClean="0">
                <a:latin typeface="Arial" pitchFamily="34" charset="0"/>
                <a:cs typeface="Arial" pitchFamily="34" charset="0"/>
              </a:rPr>
              <a:t>, </a:t>
            </a:r>
            <a:r>
              <a:rPr lang="id-ID" dirty="0" smtClean="0">
                <a:latin typeface="Arial" pitchFamily="34" charset="0"/>
                <a:cs typeface="Arial" pitchFamily="34" charset="0"/>
              </a:rPr>
              <a:t>adalah ukuran kemampuan sistem dalam merespon peningkatan pengguna sistem. </a:t>
            </a:r>
            <a:endParaRPr lang="id-ID" i="1"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pPr marL="514350" indent="-514350"/>
            <a:r>
              <a:rPr lang="id-ID" i="1" dirty="0" smtClean="0">
                <a:latin typeface="Arial" pitchFamily="34" charset="0"/>
                <a:cs typeface="Arial" pitchFamily="34" charset="0"/>
              </a:rPr>
              <a:t>Effectiveness metric, </a:t>
            </a:r>
            <a:r>
              <a:rPr lang="id-ID" dirty="0" smtClean="0">
                <a:latin typeface="Arial" pitchFamily="34" charset="0"/>
                <a:cs typeface="Arial" pitchFamily="34" charset="0"/>
              </a:rPr>
              <a:t>adalah </a:t>
            </a:r>
            <a:r>
              <a:rPr lang="id-ID" dirty="0" smtClean="0">
                <a:latin typeface="Arial" pitchFamily="34" charset="0"/>
                <a:cs typeface="Arial" pitchFamily="34" charset="0"/>
              </a:rPr>
              <a:t>ukuran efektifitas sistem dalam dalam menghasilkan output, antara </a:t>
            </a:r>
            <a:r>
              <a:rPr lang="id-ID" dirty="0" smtClean="0">
                <a:latin typeface="Arial" pitchFamily="34" charset="0"/>
                <a:cs typeface="Arial" pitchFamily="34" charset="0"/>
              </a:rPr>
              <a:t>lain:</a:t>
            </a:r>
          </a:p>
          <a:p>
            <a:pPr marL="914400" lvl="1" indent="-374650"/>
            <a:r>
              <a:rPr lang="id-ID" dirty="0" smtClean="0">
                <a:latin typeface="Arial" pitchFamily="34" charset="0"/>
                <a:cs typeface="Arial" pitchFamily="34" charset="0"/>
              </a:rPr>
              <a:t>Dalam</a:t>
            </a:r>
            <a:r>
              <a:rPr lang="id-ID" i="1" dirty="0" smtClean="0">
                <a:latin typeface="Arial" pitchFamily="34" charset="0"/>
                <a:cs typeface="Arial" pitchFamily="34" charset="0"/>
              </a:rPr>
              <a:t> customer relationship management (CRM)</a:t>
            </a:r>
          </a:p>
          <a:p>
            <a:pPr marL="1314450" lvl="2" indent="-374650"/>
            <a:r>
              <a:rPr lang="id-ID" i="1" dirty="0" smtClean="0">
                <a:latin typeface="Arial" pitchFamily="34" charset="0"/>
                <a:cs typeface="Arial" pitchFamily="34" charset="0"/>
              </a:rPr>
              <a:t>Number of cross-selling success.</a:t>
            </a:r>
          </a:p>
          <a:p>
            <a:pPr marL="1314450" lvl="2" indent="-374650"/>
            <a:r>
              <a:rPr lang="id-ID" i="1" dirty="0" smtClean="0">
                <a:latin typeface="Arial" pitchFamily="34" charset="0"/>
                <a:cs typeface="Arial" pitchFamily="34" charset="0"/>
              </a:rPr>
              <a:t>Cost-per-thousand (CPM) – sales dollar generated per dollar of advertising.</a:t>
            </a:r>
          </a:p>
          <a:p>
            <a:pPr marL="1314450" lvl="2" indent="-374650"/>
            <a:r>
              <a:rPr lang="id-ID" i="1" dirty="0" smtClean="0">
                <a:latin typeface="Arial" pitchFamily="34" charset="0"/>
                <a:cs typeface="Arial" pitchFamily="34" charset="0"/>
              </a:rPr>
              <a:t>Number of new customer generated.</a:t>
            </a:r>
          </a:p>
          <a:p>
            <a:pPr marL="1314450" lvl="2" indent="-374650"/>
            <a:r>
              <a:rPr lang="id-ID" i="1" dirty="0" smtClean="0">
                <a:latin typeface="Arial" pitchFamily="34" charset="0"/>
                <a:cs typeface="Arial" pitchFamily="34" charset="0"/>
              </a:rPr>
              <a:t>Average length of time a customer stays active.</a:t>
            </a:r>
            <a:endParaRPr lang="id-ID" i="1"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PEMENUHAN SOFTWARE</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r>
              <a:rPr lang="id-ID" b="1" i="1" dirty="0" smtClean="0"/>
              <a:t>Service-oriented architecture (SoA) </a:t>
            </a:r>
            <a:r>
              <a:rPr lang="id-ID" dirty="0" smtClean="0"/>
              <a:t>adalah perspektif tentang arsitektur software organisasi dengan menekankan pada pengembangan, penggunaan, dan penggunaan kembali program-program yang telah dikembangan untuk memenuhi kebutuhan software perusahaan secara keseluruhan.</a:t>
            </a:r>
          </a:p>
          <a:p>
            <a:r>
              <a:rPr lang="id-ID" dirty="0" smtClean="0"/>
              <a:t>Dalam SoA kebutuhan software tidak akan selalu dipenuhi dengan membeli software baru, melainkan condong ke pemberdayaan kembali program-program yang pernah dikembangkan.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857232"/>
            <a:ext cx="8229600" cy="1857388"/>
          </a:xfrm>
        </p:spPr>
        <p:txBody>
          <a:bodyPr>
            <a:normAutofit/>
          </a:bodyPr>
          <a:lstStyle/>
          <a:p>
            <a:pPr marL="914400" lvl="1" indent="-374650"/>
            <a:r>
              <a:rPr lang="id-ID" dirty="0" smtClean="0">
                <a:latin typeface="Arial" pitchFamily="34" charset="0"/>
                <a:cs typeface="Arial" pitchFamily="34" charset="0"/>
              </a:rPr>
              <a:t>Dalam</a:t>
            </a:r>
            <a:r>
              <a:rPr lang="id-ID" i="1" dirty="0" smtClean="0">
                <a:latin typeface="Arial" pitchFamily="34" charset="0"/>
                <a:cs typeface="Arial" pitchFamily="34" charset="0"/>
              </a:rPr>
              <a:t> supply chain management (SCM)</a:t>
            </a:r>
          </a:p>
          <a:p>
            <a:pPr marL="1314450" lvl="2" indent="-374650"/>
            <a:r>
              <a:rPr lang="id-ID" i="1" dirty="0" smtClean="0">
                <a:latin typeface="Arial" pitchFamily="34" charset="0"/>
                <a:cs typeface="Arial" pitchFamily="34" charset="0"/>
              </a:rPr>
              <a:t>Number of stockouts</a:t>
            </a:r>
          </a:p>
          <a:p>
            <a:pPr marL="1314450" lvl="2" indent="-374650"/>
            <a:r>
              <a:rPr lang="id-ID" i="1" dirty="0" smtClean="0">
                <a:latin typeface="Arial" pitchFamily="34" charset="0"/>
                <a:cs typeface="Arial" pitchFamily="34" charset="0"/>
              </a:rPr>
              <a:t>Excess inventory</a:t>
            </a:r>
          </a:p>
          <a:p>
            <a:pPr marL="1314450" lvl="2" indent="-374650"/>
            <a:r>
              <a:rPr lang="id-ID" i="1" dirty="0" smtClean="0">
                <a:latin typeface="Arial" pitchFamily="34" charset="0"/>
                <a:cs typeface="Arial" pitchFamily="34" charset="0"/>
              </a:rPr>
              <a:t>Distribution and warehousing costs</a:t>
            </a:r>
          </a:p>
          <a:p>
            <a:pPr marL="1314450" lvl="2" indent="-374650">
              <a:buNone/>
            </a:pPr>
            <a:endParaRPr lang="id-ID" i="1" dirty="0" smtClean="0">
              <a:latin typeface="Arial" pitchFamily="34" charset="0"/>
              <a:cs typeface="Arial" pitchFamily="34" charset="0"/>
            </a:endParaRPr>
          </a:p>
          <a:p>
            <a:pPr marL="1314450" lvl="2" indent="-374650"/>
            <a:endParaRPr lang="id-ID" i="1" dirty="0">
              <a:latin typeface="Arial" pitchFamily="34" charset="0"/>
              <a:cs typeface="Arial" pitchFamily="34" charset="0"/>
            </a:endParaRPr>
          </a:p>
        </p:txBody>
      </p:sp>
      <p:sp>
        <p:nvSpPr>
          <p:cNvPr id="8" name="Rectangle 7"/>
          <p:cNvSpPr/>
          <p:nvPr/>
        </p:nvSpPr>
        <p:spPr>
          <a:xfrm>
            <a:off x="2645100" y="3429000"/>
            <a:ext cx="4000528" cy="221457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4073860" y="5753417"/>
            <a:ext cx="2729465" cy="461665"/>
          </a:xfrm>
          <a:prstGeom prst="rect">
            <a:avLst/>
          </a:prstGeom>
          <a:noFill/>
        </p:spPr>
        <p:txBody>
          <a:bodyPr wrap="none" rtlCol="0">
            <a:spAutoFit/>
          </a:bodyPr>
          <a:lstStyle/>
          <a:p>
            <a:r>
              <a:rPr lang="id-ID" sz="2400" dirty="0" smtClean="0">
                <a:latin typeface="Arial" pitchFamily="34" charset="0"/>
                <a:cs typeface="Arial" pitchFamily="34" charset="0"/>
              </a:rPr>
              <a:t>High Effectiveness</a:t>
            </a:r>
            <a:endParaRPr lang="id-ID" sz="2400" dirty="0">
              <a:latin typeface="Arial" pitchFamily="34" charset="0"/>
              <a:cs typeface="Arial" pitchFamily="34" charset="0"/>
            </a:endParaRPr>
          </a:p>
        </p:txBody>
      </p:sp>
      <p:cxnSp>
        <p:nvCxnSpPr>
          <p:cNvPr id="11" name="Straight Arrow Connector 10"/>
          <p:cNvCxnSpPr/>
          <p:nvPr/>
        </p:nvCxnSpPr>
        <p:spPr>
          <a:xfrm>
            <a:off x="2430786" y="5786454"/>
            <a:ext cx="428628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253022" y="4606764"/>
            <a:ext cx="2357454" cy="19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14546" y="2928934"/>
            <a:ext cx="2216504" cy="461665"/>
          </a:xfrm>
          <a:prstGeom prst="rect">
            <a:avLst/>
          </a:prstGeom>
          <a:noFill/>
        </p:spPr>
        <p:txBody>
          <a:bodyPr wrap="none" rtlCol="0">
            <a:spAutoFit/>
          </a:bodyPr>
          <a:lstStyle/>
          <a:p>
            <a:r>
              <a:rPr lang="id-ID" sz="2400" dirty="0" smtClean="0">
                <a:latin typeface="Arial" pitchFamily="34" charset="0"/>
                <a:cs typeface="Arial" pitchFamily="34" charset="0"/>
              </a:rPr>
              <a:t>High Efficiency</a:t>
            </a:r>
            <a:endParaRPr lang="id-ID" sz="2400" dirty="0">
              <a:latin typeface="Arial" pitchFamily="34" charset="0"/>
              <a:cs typeface="Arial" pitchFamily="34" charset="0"/>
            </a:endParaRPr>
          </a:p>
        </p:txBody>
      </p:sp>
      <p:sp>
        <p:nvSpPr>
          <p:cNvPr id="24" name="TextBox 23"/>
          <p:cNvSpPr txBox="1"/>
          <p:nvPr/>
        </p:nvSpPr>
        <p:spPr>
          <a:xfrm>
            <a:off x="4818220" y="3395631"/>
            <a:ext cx="1817742" cy="646331"/>
          </a:xfrm>
          <a:prstGeom prst="rect">
            <a:avLst/>
          </a:prstGeom>
          <a:noFill/>
        </p:spPr>
        <p:txBody>
          <a:bodyPr wrap="none" rtlCol="0">
            <a:spAutoFit/>
          </a:bodyPr>
          <a:lstStyle/>
          <a:p>
            <a:pPr algn="ctr"/>
            <a:r>
              <a:rPr lang="id-ID" b="1" dirty="0" smtClean="0"/>
              <a:t>Transformational</a:t>
            </a:r>
          </a:p>
          <a:p>
            <a:pPr algn="ctr"/>
            <a:r>
              <a:rPr lang="id-ID" b="1" dirty="0" smtClean="0"/>
              <a:t>initiatives</a:t>
            </a:r>
            <a:endParaRPr lang="id-ID" b="1" dirty="0"/>
          </a:p>
        </p:txBody>
      </p:sp>
      <p:sp>
        <p:nvSpPr>
          <p:cNvPr id="25" name="TextBox 24"/>
          <p:cNvSpPr txBox="1"/>
          <p:nvPr/>
        </p:nvSpPr>
        <p:spPr>
          <a:xfrm>
            <a:off x="2716538" y="3429000"/>
            <a:ext cx="1927707" cy="923330"/>
          </a:xfrm>
          <a:prstGeom prst="rect">
            <a:avLst/>
          </a:prstGeom>
          <a:noFill/>
        </p:spPr>
        <p:txBody>
          <a:bodyPr wrap="none" rtlCol="0">
            <a:spAutoFit/>
          </a:bodyPr>
          <a:lstStyle/>
          <a:p>
            <a:r>
              <a:rPr lang="id-ID" b="1" dirty="0" smtClean="0"/>
              <a:t>Bottom-Line</a:t>
            </a:r>
          </a:p>
          <a:p>
            <a:r>
              <a:rPr lang="id-ID" b="1" dirty="0" smtClean="0"/>
              <a:t>Initiatives, such as</a:t>
            </a:r>
          </a:p>
          <a:p>
            <a:r>
              <a:rPr lang="id-ID" b="1" dirty="0" smtClean="0"/>
              <a:t>SCM</a:t>
            </a:r>
            <a:endParaRPr lang="id-ID" b="1" dirty="0"/>
          </a:p>
        </p:txBody>
      </p:sp>
      <p:sp>
        <p:nvSpPr>
          <p:cNvPr id="26" name="TextBox 25"/>
          <p:cNvSpPr txBox="1"/>
          <p:nvPr/>
        </p:nvSpPr>
        <p:spPr>
          <a:xfrm>
            <a:off x="4758124" y="4690268"/>
            <a:ext cx="1927707" cy="923330"/>
          </a:xfrm>
          <a:prstGeom prst="rect">
            <a:avLst/>
          </a:prstGeom>
          <a:noFill/>
        </p:spPr>
        <p:txBody>
          <a:bodyPr wrap="none" rtlCol="0">
            <a:spAutoFit/>
          </a:bodyPr>
          <a:lstStyle/>
          <a:p>
            <a:r>
              <a:rPr lang="id-ID" b="1" dirty="0" smtClean="0"/>
              <a:t>Top-Line</a:t>
            </a:r>
          </a:p>
          <a:p>
            <a:r>
              <a:rPr lang="id-ID" b="1" dirty="0" smtClean="0"/>
              <a:t>Initiatives, such as</a:t>
            </a:r>
          </a:p>
          <a:p>
            <a:r>
              <a:rPr lang="id-ID" b="1" dirty="0" smtClean="0"/>
              <a:t>CRM</a:t>
            </a:r>
            <a:endParaRPr lang="id-ID"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857232"/>
            <a:ext cx="8229600" cy="5286412"/>
          </a:xfrm>
        </p:spPr>
        <p:txBody>
          <a:bodyPr>
            <a:normAutofit/>
          </a:bodyPr>
          <a:lstStyle/>
          <a:p>
            <a:pPr marL="514350" indent="-514350"/>
            <a:r>
              <a:rPr lang="id-ID" sz="2700" dirty="0" smtClean="0">
                <a:latin typeface="Arial" pitchFamily="34" charset="0"/>
                <a:cs typeface="Arial" pitchFamily="34" charset="0"/>
              </a:rPr>
              <a:t>WEB-CENTRIC METRICS, adalah ukuran </a:t>
            </a:r>
            <a:r>
              <a:rPr lang="id-ID" sz="2700" dirty="0" smtClean="0">
                <a:latin typeface="Arial" pitchFamily="34" charset="0"/>
                <a:cs typeface="Arial" pitchFamily="34" charset="0"/>
              </a:rPr>
              <a:t>efektifitas website </a:t>
            </a:r>
            <a:r>
              <a:rPr lang="id-ID" sz="2700" dirty="0" smtClean="0">
                <a:latin typeface="Arial" pitchFamily="34" charset="0"/>
                <a:cs typeface="Arial" pitchFamily="34" charset="0"/>
              </a:rPr>
              <a:t>dan e-business, misalnya:</a:t>
            </a:r>
          </a:p>
          <a:p>
            <a:pPr marL="914400" lvl="1" indent="-374650"/>
            <a:r>
              <a:rPr lang="id-ID" sz="2700" b="1" i="1" dirty="0" smtClean="0">
                <a:latin typeface="Arial" pitchFamily="34" charset="0"/>
                <a:cs typeface="Arial" pitchFamily="34" charset="0"/>
              </a:rPr>
              <a:t>Unique visitors</a:t>
            </a:r>
            <a:r>
              <a:rPr lang="id-ID" sz="2700" dirty="0" smtClean="0">
                <a:latin typeface="Arial" pitchFamily="34" charset="0"/>
                <a:cs typeface="Arial" pitchFamily="34" charset="0"/>
              </a:rPr>
              <a:t>, adalah jumlah visitor unique (visitor dari IP address lain) ke website perusahaan.</a:t>
            </a:r>
          </a:p>
          <a:p>
            <a:pPr marL="914400" lvl="1" indent="-374650"/>
            <a:r>
              <a:rPr lang="id-ID" sz="2700" b="1" i="1" dirty="0" smtClean="0">
                <a:latin typeface="Arial" pitchFamily="34" charset="0"/>
                <a:cs typeface="Arial" pitchFamily="34" charset="0"/>
              </a:rPr>
              <a:t>Total hits</a:t>
            </a:r>
            <a:r>
              <a:rPr lang="id-ID" sz="2700" dirty="0" smtClean="0">
                <a:latin typeface="Arial" pitchFamily="34" charset="0"/>
                <a:cs typeface="Arial" pitchFamily="34" charset="0"/>
              </a:rPr>
              <a:t>, jumlah pengunjung website, baik unique atau tidak.</a:t>
            </a:r>
          </a:p>
          <a:p>
            <a:pPr marL="914400" lvl="1" indent="-374650"/>
            <a:r>
              <a:rPr lang="id-ID" sz="2700" b="1" i="1" dirty="0" smtClean="0">
                <a:latin typeface="Arial" pitchFamily="34" charset="0"/>
                <a:cs typeface="Arial" pitchFamily="34" charset="0"/>
              </a:rPr>
              <a:t>Page exposures</a:t>
            </a:r>
            <a:r>
              <a:rPr lang="id-ID" sz="2700" dirty="0" smtClean="0">
                <a:latin typeface="Arial" pitchFamily="34" charset="0"/>
                <a:cs typeface="Arial" pitchFamily="34" charset="0"/>
              </a:rPr>
              <a:t>, jumlah kunjungan halaman web.</a:t>
            </a:r>
          </a:p>
          <a:p>
            <a:pPr marL="914400" lvl="1" indent="-374650"/>
            <a:r>
              <a:rPr lang="id-ID" sz="2700" b="1" i="1" dirty="0" smtClean="0">
                <a:latin typeface="Arial" pitchFamily="34" charset="0"/>
                <a:cs typeface="Arial" pitchFamily="34" charset="0"/>
              </a:rPr>
              <a:t>Conversion rate</a:t>
            </a:r>
            <a:r>
              <a:rPr lang="id-ID" sz="2700" dirty="0" smtClean="0">
                <a:latin typeface="Arial" pitchFamily="34" charset="0"/>
                <a:cs typeface="Arial" pitchFamily="34" charset="0"/>
              </a:rPr>
              <a:t>, persentase kunjungan pelanggan potensial.</a:t>
            </a:r>
          </a:p>
          <a:p>
            <a:pPr marL="1314450" lvl="2" indent="-374650">
              <a:buNone/>
            </a:pPr>
            <a:endParaRPr lang="id-ID" sz="2700" i="1"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857232"/>
            <a:ext cx="8229600" cy="5286412"/>
          </a:xfrm>
        </p:spPr>
        <p:txBody>
          <a:bodyPr>
            <a:normAutofit/>
          </a:bodyPr>
          <a:lstStyle/>
          <a:p>
            <a:pPr marL="914400" lvl="1" indent="-374650"/>
            <a:r>
              <a:rPr lang="id-ID" sz="3200" b="1" i="1" dirty="0" smtClean="0">
                <a:latin typeface="Arial" pitchFamily="34" charset="0"/>
                <a:cs typeface="Arial" pitchFamily="34" charset="0"/>
              </a:rPr>
              <a:t>Click through</a:t>
            </a:r>
            <a:r>
              <a:rPr lang="id-ID" sz="3200" dirty="0" smtClean="0">
                <a:latin typeface="Arial" pitchFamily="34" charset="0"/>
                <a:cs typeface="Arial" pitchFamily="34" charset="0"/>
              </a:rPr>
              <a:t>, jumlah orang yang mengunjungi website.</a:t>
            </a:r>
          </a:p>
          <a:p>
            <a:pPr marL="914400" lvl="1" indent="-374650"/>
            <a:r>
              <a:rPr lang="id-ID" sz="3200" b="1" i="1" dirty="0" smtClean="0">
                <a:latin typeface="Arial" pitchFamily="34" charset="0"/>
                <a:cs typeface="Arial" pitchFamily="34" charset="0"/>
              </a:rPr>
              <a:t>Cost-per-thousand (CPM)</a:t>
            </a:r>
            <a:r>
              <a:rPr lang="id-ID" sz="3200" dirty="0" smtClean="0">
                <a:latin typeface="Arial" pitchFamily="34" charset="0"/>
                <a:cs typeface="Arial" pitchFamily="34" charset="0"/>
              </a:rPr>
              <a:t>, hasil penjualan per rupiah iklan.</a:t>
            </a:r>
          </a:p>
          <a:p>
            <a:pPr marL="914400" lvl="1" indent="-374650"/>
            <a:r>
              <a:rPr lang="id-ID" sz="3200" b="1" i="1" dirty="0" smtClean="0">
                <a:latin typeface="Arial" pitchFamily="34" charset="0"/>
                <a:cs typeface="Arial" pitchFamily="34" charset="0"/>
              </a:rPr>
              <a:t>Abandoned registrations</a:t>
            </a:r>
            <a:r>
              <a:rPr lang="id-ID" sz="3200" dirty="0" smtClean="0">
                <a:latin typeface="Arial" pitchFamily="34" charset="0"/>
                <a:cs typeface="Arial" pitchFamily="34" charset="0"/>
              </a:rPr>
              <a:t>, jumlah pemesan yang membatalkan pesanan.</a:t>
            </a:r>
          </a:p>
          <a:p>
            <a:pPr marL="914400" lvl="1" indent="-374650"/>
            <a:r>
              <a:rPr lang="id-ID" sz="3200" b="1" i="1" dirty="0" smtClean="0">
                <a:latin typeface="Arial" pitchFamily="34" charset="0"/>
                <a:cs typeface="Arial" pitchFamily="34" charset="0"/>
              </a:rPr>
              <a:t>Abandoned shopping carts</a:t>
            </a:r>
            <a:r>
              <a:rPr lang="id-ID" sz="3200" dirty="0" smtClean="0">
                <a:latin typeface="Arial" pitchFamily="34" charset="0"/>
                <a:cs typeface="Arial" pitchFamily="34" charset="0"/>
              </a:rPr>
              <a:t>, jumlah pemesan yang membatalkan pembayaran.</a:t>
            </a:r>
          </a:p>
          <a:p>
            <a:pPr marL="1314450" lvl="2" indent="-374650"/>
            <a:endParaRPr lang="id-ID" sz="2800" i="1"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857232"/>
            <a:ext cx="8229600" cy="5286412"/>
          </a:xfrm>
        </p:spPr>
        <p:txBody>
          <a:bodyPr>
            <a:noAutofit/>
          </a:bodyPr>
          <a:lstStyle/>
          <a:p>
            <a:pPr marL="514350" indent="-514350"/>
            <a:r>
              <a:rPr lang="id-ID" sz="2700" i="1" dirty="0" smtClean="0">
                <a:latin typeface="Arial" pitchFamily="34" charset="0"/>
                <a:cs typeface="Arial" pitchFamily="34" charset="0"/>
              </a:rPr>
              <a:t>CALL CENTER METRICS, </a:t>
            </a:r>
            <a:r>
              <a:rPr lang="id-ID" sz="2700" dirty="0" smtClean="0">
                <a:latin typeface="Arial" pitchFamily="34" charset="0"/>
                <a:cs typeface="Arial" pitchFamily="34" charset="0"/>
              </a:rPr>
              <a:t>adalah ukuran efektifitas call center, misalnya:</a:t>
            </a:r>
          </a:p>
          <a:p>
            <a:pPr marL="1079500" lvl="1" indent="-539750"/>
            <a:r>
              <a:rPr lang="id-ID" sz="2700" i="1" dirty="0" smtClean="0">
                <a:latin typeface="Arial" pitchFamily="34" charset="0"/>
                <a:cs typeface="Arial" pitchFamily="34" charset="0"/>
              </a:rPr>
              <a:t>Abandon rate, </a:t>
            </a:r>
            <a:r>
              <a:rPr lang="id-ID" sz="2700" dirty="0" smtClean="0">
                <a:latin typeface="Arial" pitchFamily="34" charset="0"/>
                <a:cs typeface="Arial" pitchFamily="34" charset="0"/>
              </a:rPr>
              <a:t>adalah persentase penelpon menunggu dan membatalkan telpon.</a:t>
            </a:r>
          </a:p>
          <a:p>
            <a:pPr marL="1079500" lvl="1" indent="-539750"/>
            <a:r>
              <a:rPr lang="id-ID" sz="2700" i="1" dirty="0" smtClean="0">
                <a:latin typeface="Arial" pitchFamily="34" charset="0"/>
                <a:cs typeface="Arial" pitchFamily="34" charset="0"/>
              </a:rPr>
              <a:t>Average speed to answer (ASA), </a:t>
            </a:r>
            <a:r>
              <a:rPr lang="id-ID" sz="2700" dirty="0" smtClean="0">
                <a:latin typeface="Arial" pitchFamily="34" charset="0"/>
                <a:cs typeface="Arial" pitchFamily="34" charset="0"/>
              </a:rPr>
              <a:t>rata-rata waktu tunggu sampai dengan penelpon menerima jawaban.</a:t>
            </a:r>
          </a:p>
          <a:p>
            <a:pPr marL="1079500" lvl="1" indent="-539750"/>
            <a:r>
              <a:rPr lang="id-ID" sz="2700" i="1" dirty="0" smtClean="0">
                <a:latin typeface="Arial" pitchFamily="34" charset="0"/>
                <a:cs typeface="Arial" pitchFamily="34" charset="0"/>
              </a:rPr>
              <a:t>Time service factor (TSF), </a:t>
            </a:r>
            <a:r>
              <a:rPr lang="id-ID" sz="2700" dirty="0" smtClean="0">
                <a:latin typeface="Arial" pitchFamily="34" charset="0"/>
                <a:cs typeface="Arial" pitchFamily="34" charset="0"/>
              </a:rPr>
              <a:t>rata-rata waktu bicara dengan penelpon.</a:t>
            </a:r>
          </a:p>
          <a:p>
            <a:pPr marL="1079500" lvl="1" indent="-539750"/>
            <a:r>
              <a:rPr lang="id-ID" sz="2700" i="1" dirty="0" smtClean="0">
                <a:latin typeface="Arial" pitchFamily="34" charset="0"/>
                <a:cs typeface="Arial" pitchFamily="34" charset="0"/>
              </a:rPr>
              <a:t>First call resolution (FCR), </a:t>
            </a:r>
            <a:r>
              <a:rPr lang="id-ID" sz="2700" dirty="0" smtClean="0">
                <a:latin typeface="Arial" pitchFamily="34" charset="0"/>
                <a:cs typeface="Arial" pitchFamily="34" charset="0"/>
              </a:rPr>
              <a:t>persentase penelpon mendapatkan solusi tanpa melakukan telepon ulang.</a:t>
            </a:r>
            <a:endParaRPr lang="id-ID" sz="27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MATRIK SUKSES TI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857232"/>
            <a:ext cx="8229600" cy="5286412"/>
          </a:xfrm>
        </p:spPr>
        <p:txBody>
          <a:bodyPr>
            <a:noAutofit/>
          </a:bodyPr>
          <a:lstStyle/>
          <a:p>
            <a:pPr marL="514350" indent="-514350"/>
            <a:r>
              <a:rPr lang="id-ID" sz="2300" i="1" dirty="0" smtClean="0">
                <a:latin typeface="Arial" pitchFamily="34" charset="0"/>
                <a:cs typeface="Arial" pitchFamily="34" charset="0"/>
              </a:rPr>
              <a:t>FINANCIAL </a:t>
            </a:r>
            <a:r>
              <a:rPr lang="id-ID" sz="2300" i="1" dirty="0" smtClean="0">
                <a:latin typeface="Arial" pitchFamily="34" charset="0"/>
                <a:cs typeface="Arial" pitchFamily="34" charset="0"/>
              </a:rPr>
              <a:t>METRICS, </a:t>
            </a:r>
            <a:r>
              <a:rPr lang="id-ID" sz="2300" dirty="0" smtClean="0">
                <a:latin typeface="Arial" pitchFamily="34" charset="0"/>
                <a:cs typeface="Arial" pitchFamily="34" charset="0"/>
              </a:rPr>
              <a:t>model ini juga dikenal dengan nama </a:t>
            </a:r>
            <a:r>
              <a:rPr lang="id-ID" sz="2300" i="1" dirty="0" smtClean="0">
                <a:latin typeface="Arial" pitchFamily="34" charset="0"/>
                <a:cs typeface="Arial" pitchFamily="34" charset="0"/>
              </a:rPr>
              <a:t>capital analysis financial model, </a:t>
            </a:r>
            <a:r>
              <a:rPr lang="id-ID" sz="2300" dirty="0" smtClean="0">
                <a:latin typeface="Arial" pitchFamily="34" charset="0"/>
                <a:cs typeface="Arial" pitchFamily="34" charset="0"/>
              </a:rPr>
              <a:t>yaitu ukuran keberhasilan TI dari aspek keuangan, misalnya:</a:t>
            </a:r>
          </a:p>
          <a:p>
            <a:pPr marL="914400" lvl="1" indent="-374650"/>
            <a:r>
              <a:rPr lang="id-ID" sz="2300" b="1" i="1" dirty="0" smtClean="0">
                <a:latin typeface="Arial" pitchFamily="34" charset="0"/>
                <a:cs typeface="Arial" pitchFamily="34" charset="0"/>
              </a:rPr>
              <a:t>Payback method</a:t>
            </a:r>
            <a:r>
              <a:rPr lang="id-ID" sz="2300" i="1" dirty="0" smtClean="0">
                <a:latin typeface="Arial" pitchFamily="34" charset="0"/>
                <a:cs typeface="Arial" pitchFamily="34" charset="0"/>
              </a:rPr>
              <a:t>, </a:t>
            </a:r>
            <a:r>
              <a:rPr lang="id-ID" sz="2300" dirty="0" smtClean="0">
                <a:latin typeface="Arial" pitchFamily="34" charset="0"/>
                <a:cs typeface="Arial" pitchFamily="34" charset="0"/>
              </a:rPr>
              <a:t>jumlah tahun untuk menutup kos investasi berdasarkan proyeksi arus kas bersih tahunan</a:t>
            </a:r>
          </a:p>
          <a:p>
            <a:pPr marL="914400" lvl="1" indent="-374650"/>
            <a:r>
              <a:rPr lang="id-ID" sz="2300" b="1" i="1" dirty="0" smtClean="0">
                <a:latin typeface="Arial" pitchFamily="34" charset="0"/>
                <a:cs typeface="Arial" pitchFamily="34" charset="0"/>
              </a:rPr>
              <a:t>Cost-benefit ratio</a:t>
            </a:r>
            <a:r>
              <a:rPr lang="id-ID" sz="2300" i="1" dirty="0" smtClean="0">
                <a:latin typeface="Arial" pitchFamily="34" charset="0"/>
                <a:cs typeface="Arial" pitchFamily="34" charset="0"/>
              </a:rPr>
              <a:t>, </a:t>
            </a:r>
            <a:r>
              <a:rPr lang="id-ID" sz="2300" dirty="0" smtClean="0">
                <a:latin typeface="Arial" pitchFamily="34" charset="0"/>
                <a:cs typeface="Arial" pitchFamily="34" charset="0"/>
              </a:rPr>
              <a:t>rasio antara manfaat dan biaya</a:t>
            </a:r>
            <a:endParaRPr lang="id-ID" sz="2300" i="1" dirty="0" smtClean="0">
              <a:latin typeface="Arial" pitchFamily="34" charset="0"/>
              <a:cs typeface="Arial" pitchFamily="34" charset="0"/>
            </a:endParaRPr>
          </a:p>
          <a:p>
            <a:pPr marL="914400" lvl="1" indent="-374650"/>
            <a:r>
              <a:rPr lang="id-ID" sz="2300" b="1" i="1" dirty="0" smtClean="0">
                <a:latin typeface="Arial" pitchFamily="34" charset="0"/>
                <a:cs typeface="Arial" pitchFamily="34" charset="0"/>
              </a:rPr>
              <a:t>Return on investment (ROI)</a:t>
            </a:r>
            <a:r>
              <a:rPr lang="id-ID" sz="2300" i="1" dirty="0" smtClean="0">
                <a:latin typeface="Arial" pitchFamily="34" charset="0"/>
                <a:cs typeface="Arial" pitchFamily="34" charset="0"/>
              </a:rPr>
              <a:t>, </a:t>
            </a:r>
            <a:r>
              <a:rPr lang="id-ID" sz="2300" dirty="0" smtClean="0">
                <a:latin typeface="Arial" pitchFamily="34" charset="0"/>
                <a:cs typeface="Arial" pitchFamily="34" charset="0"/>
              </a:rPr>
              <a:t>persentase pendapatan investasi terhadap kos investasi.</a:t>
            </a:r>
          </a:p>
          <a:p>
            <a:pPr marL="914400" lvl="1" indent="-374650"/>
            <a:r>
              <a:rPr lang="id-ID" sz="2300" b="1" i="1" dirty="0" smtClean="0">
                <a:latin typeface="Arial" pitchFamily="34" charset="0"/>
                <a:cs typeface="Arial" pitchFamily="34" charset="0"/>
              </a:rPr>
              <a:t>Net present value (NPV)</a:t>
            </a:r>
            <a:r>
              <a:rPr lang="id-ID" sz="2300" i="1" dirty="0" smtClean="0">
                <a:latin typeface="Arial" pitchFamily="34" charset="0"/>
                <a:cs typeface="Arial" pitchFamily="34" charset="0"/>
              </a:rPr>
              <a:t>, </a:t>
            </a:r>
            <a:r>
              <a:rPr lang="id-ID" sz="2300" dirty="0" smtClean="0">
                <a:latin typeface="Arial" pitchFamily="34" charset="0"/>
                <a:cs typeface="Arial" pitchFamily="34" charset="0"/>
              </a:rPr>
              <a:t>nilai sekarang dari pendapatan selama umur ekonomis investasi.</a:t>
            </a:r>
            <a:endParaRPr lang="id-ID" sz="2300" i="1" dirty="0" smtClean="0">
              <a:latin typeface="Arial" pitchFamily="34" charset="0"/>
              <a:cs typeface="Arial" pitchFamily="34" charset="0"/>
            </a:endParaRPr>
          </a:p>
          <a:p>
            <a:pPr marL="914400" lvl="1" indent="-374650"/>
            <a:r>
              <a:rPr lang="id-ID" sz="2300" b="1" i="1" dirty="0" smtClean="0">
                <a:latin typeface="Arial" pitchFamily="34" charset="0"/>
                <a:cs typeface="Arial" pitchFamily="34" charset="0"/>
              </a:rPr>
              <a:t>Internal rate of return (IRR)</a:t>
            </a:r>
            <a:r>
              <a:rPr lang="id-ID" sz="2300" i="1" dirty="0" smtClean="0">
                <a:latin typeface="Arial" pitchFamily="34" charset="0"/>
                <a:cs typeface="Arial" pitchFamily="34" charset="0"/>
              </a:rPr>
              <a:t>, </a:t>
            </a:r>
            <a:r>
              <a:rPr lang="id-ID" sz="2300" dirty="0" smtClean="0">
                <a:latin typeface="Arial" pitchFamily="34" charset="0"/>
                <a:cs typeface="Arial" pitchFamily="34" charset="0"/>
              </a:rPr>
              <a:t>net present value yang dinyatakan dalam bentuk persentase dari pendapatan.</a:t>
            </a:r>
            <a:endParaRPr lang="id-ID" sz="23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0372"/>
            <a:ext cx="9144000" cy="714356"/>
          </a:xfrm>
        </p:spPr>
        <p:txBody>
          <a:bodyPr>
            <a:normAutofit fontScale="90000"/>
          </a:bodyPr>
          <a:lstStyle/>
          <a:p>
            <a:r>
              <a:rPr lang="id-ID" dirty="0" smtClean="0"/>
              <a:t>TERIMAKASIH</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PEMENUHAN SOFTWARE</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r>
              <a:rPr lang="id-ID" dirty="0" smtClean="0"/>
              <a:t>Perusahaan dengan konsep</a:t>
            </a:r>
            <a:r>
              <a:rPr lang="id-ID" b="1" i="1" dirty="0" smtClean="0"/>
              <a:t> Service-oriented architecture (SoA), </a:t>
            </a:r>
            <a:r>
              <a:rPr lang="id-ID" dirty="0" smtClean="0"/>
              <a:t>memiliki ciri sbb.:</a:t>
            </a:r>
          </a:p>
          <a:p>
            <a:pPr marL="900113" lvl="1" indent="-539750">
              <a:buFont typeface="Wingdings" pitchFamily="2" charset="2"/>
              <a:buChar char="ü"/>
              <a:tabLst>
                <a:tab pos="360363" algn="l"/>
              </a:tabLst>
            </a:pPr>
            <a:r>
              <a:rPr lang="id-ID" dirty="0" smtClean="0"/>
              <a:t>Ramping dan lincah, mampu memanfaatkan sumberdaya yang  ada secara efisien dan efektif. Ibarat seniman yang mampu membuat sampah menjadi karya seni dengan nilai tinggi.</a:t>
            </a:r>
          </a:p>
          <a:p>
            <a:pPr marL="900113" lvl="1" indent="-539750">
              <a:buFont typeface="Wingdings" pitchFamily="2" charset="2"/>
              <a:buChar char="ü"/>
              <a:tabLst>
                <a:tab pos="360363" algn="l"/>
              </a:tabLst>
            </a:pPr>
            <a:r>
              <a:rPr lang="id-ID" dirty="0" smtClean="0"/>
              <a:t>Beraksi cepat dan proaktif  terhadap perubahan tuntutan lingkungan.</a:t>
            </a:r>
          </a:p>
          <a:p>
            <a:pPr marL="900113" lvl="1" indent="-539750">
              <a:buFont typeface="Wingdings" pitchFamily="2" charset="2"/>
              <a:buChar char="ü"/>
              <a:tabLst>
                <a:tab pos="360363" algn="l"/>
              </a:tabLst>
            </a:pPr>
            <a:r>
              <a:rPr lang="id-ID" dirty="0" smtClean="0"/>
              <a:t>Menjawab dan beradaptasi dengan cepat terhadap perkembangan teknologi.</a:t>
            </a:r>
          </a:p>
          <a:p>
            <a:pPr marL="900113" lvl="1" indent="-539750">
              <a:buFont typeface="Wingdings" pitchFamily="2" charset="2"/>
              <a:buChar char="ü"/>
              <a:tabLst>
                <a:tab pos="360363" algn="l"/>
              </a:tabLst>
            </a:pPr>
            <a:r>
              <a:rPr lang="id-ID" dirty="0" smtClean="0"/>
              <a:t>Mentransformasi proses, struktur, dan inisiatif SDM untuk diselaraskan dengan perubahan dan dinamika SDM.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PEMENUHAN SOFTWARE</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t>Filosofi SoA dalam pemberdayaan TI adalah untuk memberikan layanan melalui beragam opsi pilihan saluran pelayanan, serta menyediakan produk dan jasa sesuai selera masing-masing pelanggan. Pelanggan harus dilayani dengan fasilitas </a:t>
            </a:r>
            <a:r>
              <a:rPr lang="id-ID" i="1" dirty="0" smtClean="0"/>
              <a:t>plug-and-play </a:t>
            </a:r>
            <a:r>
              <a:rPr lang="id-ID" dirty="0" smtClean="0"/>
              <a:t>dalam berinteraksi dengan perusahaan.</a:t>
            </a:r>
          </a:p>
          <a:p>
            <a:endParaRPr lang="id-ID" dirty="0" smtClean="0"/>
          </a:p>
          <a:p>
            <a:endParaRPr lang="id-ID"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dirty="0" smtClean="0"/>
              <a:t>CUSTOMERS (PELANGGAN)</a:t>
            </a:r>
          </a:p>
          <a:p>
            <a:pPr lvl="1"/>
            <a:r>
              <a:rPr lang="id-ID" dirty="0" smtClean="0"/>
              <a:t>Pilihan layanan multi saluran.</a:t>
            </a:r>
          </a:p>
          <a:p>
            <a:pPr lvl="1"/>
            <a:r>
              <a:rPr lang="id-ID" dirty="0" smtClean="0"/>
              <a:t>Produk dan jasa sesuai dengan pilihan spesifik masing-masing pelanggan (customized).</a:t>
            </a:r>
          </a:p>
          <a:p>
            <a:pPr lvl="1"/>
            <a:r>
              <a:rPr lang="id-ID" dirty="0" smtClean="0"/>
              <a:t>Plug-and-play (kemudahan) dalam memanfaatkan pilihan jalur komunikasi (fax, web, face-to-face, telepon, dst.).</a:t>
            </a:r>
          </a:p>
          <a:p>
            <a:pPr lvl="1"/>
            <a:r>
              <a:rPr lang="id-ID" dirty="0" smtClean="0"/>
              <a:t>Penyediaan jalur informasi yang konsisten dan berkualitas tinggi. </a:t>
            </a:r>
          </a:p>
          <a:p>
            <a:pPr lvl="1"/>
            <a:r>
              <a:rPr lang="id-ID" dirty="0" smtClean="0"/>
              <a:t>Penyediaan IT bagi pelanggan untuk menentukan pilihan produk dan jasa.</a:t>
            </a:r>
          </a:p>
          <a:p>
            <a:endParaRPr lang="id-ID" dirty="0" smtClean="0"/>
          </a:p>
          <a:p>
            <a:endParaRPr lang="id-ID"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t>END USERS (PENGGUNA AKHIR)</a:t>
            </a:r>
          </a:p>
          <a:p>
            <a:pPr lvl="1"/>
            <a:r>
              <a:rPr lang="id-ID" dirty="0" smtClean="0"/>
              <a:t>Penyediaan layanan IT yang berkualitas tinggi untuk kegiatan internal organisasi.</a:t>
            </a:r>
          </a:p>
          <a:p>
            <a:pPr lvl="1"/>
            <a:r>
              <a:rPr lang="id-ID" dirty="0" smtClean="0"/>
              <a:t>Penyediaan sistem ERP (Enterprise Resource Planning) yang terintegrasi untuk memenuhi kebutuhan informasi setiap pegawai atau divisi dalam organisasi.</a:t>
            </a:r>
          </a:p>
          <a:p>
            <a:pPr lvl="1"/>
            <a:r>
              <a:rPr lang="id-ID" dirty="0" smtClean="0"/>
              <a:t>ERP mampu menyediakan layanan interaksi TI yang  transparan terhadap seluruh vendor, termasuk untuk vendor yang sama dengan modul TI yang sama.</a:t>
            </a:r>
          </a:p>
          <a:p>
            <a:endParaRPr lang="id-ID" dirty="0" smtClean="0"/>
          </a:p>
          <a:p>
            <a:endParaRPr lang="id-ID"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latin typeface="Arial" pitchFamily="34" charset="0"/>
                <a:cs typeface="Arial" pitchFamily="34" charset="0"/>
              </a:rPr>
              <a:t>END USERS (PENGGUNA AKHIR)</a:t>
            </a:r>
          </a:p>
          <a:p>
            <a:pPr lvl="1"/>
            <a:r>
              <a:rPr lang="id-ID" dirty="0" smtClean="0">
                <a:latin typeface="Arial" pitchFamily="34" charset="0"/>
                <a:cs typeface="Arial" pitchFamily="34" charset="0"/>
              </a:rPr>
              <a:t>Pengguna sistem harus mampu memanfaatkan keunggulan pelayanan multi saluran yang disediakan oleh perusahaan.</a:t>
            </a:r>
          </a:p>
          <a:p>
            <a:pPr lvl="1"/>
            <a:r>
              <a:rPr lang="id-ID" dirty="0" smtClean="0">
                <a:latin typeface="Arial" pitchFamily="34" charset="0"/>
                <a:cs typeface="Arial" pitchFamily="34" charset="0"/>
              </a:rPr>
              <a:t>Pengguna sistem harus mampu mengakses informasi tanpa batasan lokasi dan jenis perangkat akses informasi.</a:t>
            </a:r>
          </a:p>
          <a:p>
            <a:pPr lvl="1"/>
            <a:r>
              <a:rPr lang="id-ID" dirty="0" smtClean="0">
                <a:latin typeface="Arial" pitchFamily="34" charset="0"/>
                <a:cs typeface="Arial" pitchFamily="34" charset="0"/>
              </a:rPr>
              <a:t>Karyawan harus mampu menikmati fasilitas akses informasi yang disediakan oleh sistem TI yang ada.</a:t>
            </a:r>
          </a:p>
          <a:p>
            <a:endParaRPr lang="id-ID"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FILOSOFI SoA</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dirty="0" smtClean="0">
                <a:latin typeface="Arial" pitchFamily="34" charset="0"/>
                <a:cs typeface="Arial" pitchFamily="34" charset="0"/>
              </a:rPr>
              <a:t>PENGEMBANGAN SOFTWARE</a:t>
            </a:r>
          </a:p>
          <a:p>
            <a:pPr lvl="1"/>
            <a:r>
              <a:rPr lang="id-ID" dirty="0" smtClean="0">
                <a:latin typeface="Arial" pitchFamily="34" charset="0"/>
                <a:cs typeface="Arial" pitchFamily="34" charset="0"/>
              </a:rPr>
              <a:t>Pemilihan metodologi pengembangan software yang tepat yang kecepatan penyelesaian dan implementasi TI, seperti melalui RAD (Rapid Application Development), XP (Extrem Programming), dan Agile Metodologi (metodologi pengembangan software yang fleksibel dan cepat).</a:t>
            </a:r>
          </a:p>
          <a:p>
            <a:pPr lvl="1"/>
            <a:r>
              <a:rPr lang="id-ID" dirty="0" smtClean="0">
                <a:latin typeface="Arial" pitchFamily="34" charset="0"/>
                <a:cs typeface="Arial" pitchFamily="34" charset="0"/>
              </a:rPr>
              <a:t>Melakukan pilihan yang tepat terhadap sejumlah pilihan platform pengembangan software yang tersedia. </a:t>
            </a:r>
          </a:p>
          <a:p>
            <a:endParaRPr lang="id-ID"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2174</TotalTime>
  <Words>1676</Words>
  <Application>Microsoft Office PowerPoint</Application>
  <PresentationFormat>On-screen Show (4:3)</PresentationFormat>
  <Paragraphs>234</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Custom Design</vt:lpstr>
      <vt:lpstr>BAGIAN VII INFRASTRUKTUR ORGANISASI</vt:lpstr>
      <vt:lpstr>PEMENUHAN SOFTWARE</vt:lpstr>
      <vt:lpstr>PEMENUHAN SOFTWARE</vt:lpstr>
      <vt:lpstr>PEMENUHAN SOFTWARE</vt:lpstr>
      <vt:lpstr>PEMENUHAN SOFTWARE</vt:lpstr>
      <vt:lpstr>FILOSOFI SoA</vt:lpstr>
      <vt:lpstr>FILOSOFI SoA</vt:lpstr>
      <vt:lpstr>FILOSOFI SoA</vt:lpstr>
      <vt:lpstr>FILOSOFI SoA</vt:lpstr>
      <vt:lpstr>FILOSOFI SoA</vt:lpstr>
      <vt:lpstr>FILOSOFI SoA</vt:lpstr>
      <vt:lpstr>FILOSOFI SoA</vt:lpstr>
      <vt:lpstr>INFRASTRUKTUR HARDWARE DAN SOFTWARE</vt:lpstr>
      <vt:lpstr>INFRASTRUKTUR HARDWARE DAN SOFTWARE</vt:lpstr>
      <vt:lpstr>INFRASTRUKTUR HARDWARE DAN SOFTWARE</vt:lpstr>
      <vt:lpstr>ENTERPRISE RESOURCE PLANNING (ERP)</vt:lpstr>
      <vt:lpstr>ENTERPRISE RESOURCE PLANNING (ERP)</vt:lpstr>
      <vt:lpstr>ENTERPRISE RESOURCE PLANNING (ERP)</vt:lpstr>
      <vt:lpstr>INFRASTRUKTUR JARINGAN</vt:lpstr>
      <vt:lpstr>INFRASTRUKTUR JARINGAN</vt:lpstr>
      <vt:lpstr>INFRASTRUKTUR JARINGAN</vt:lpstr>
      <vt:lpstr>INFRASTRUKTUR JARINGAN</vt:lpstr>
      <vt:lpstr>INFRASTRUKTUR JARINGAN</vt:lpstr>
      <vt:lpstr>INFRASTRUKTUR JARINGAN</vt:lpstr>
      <vt:lpstr>INFRASTRUKTUR JARINGAN</vt:lpstr>
      <vt:lpstr>MATRIK SUKSES TI</vt:lpstr>
      <vt:lpstr>MATRIK SUKSES TI</vt:lpstr>
      <vt:lpstr>MATRIK SUKSES TI</vt:lpstr>
      <vt:lpstr>MATRIK SUKSES TI</vt:lpstr>
      <vt:lpstr>MATRIK SUKSES TI</vt:lpstr>
      <vt:lpstr>MATRIK SUKSES TI</vt:lpstr>
      <vt:lpstr>MATRIK SUKSES TI</vt:lpstr>
      <vt:lpstr>MATRIK SUKSES TI</vt:lpstr>
      <vt:lpstr>MATRIK SUKSES TI</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311</cp:revision>
  <dcterms:created xsi:type="dcterms:W3CDTF">2015-03-15T07:45:02Z</dcterms:created>
  <dcterms:modified xsi:type="dcterms:W3CDTF">2015-06-30T08:25:17Z</dcterms:modified>
</cp:coreProperties>
</file>