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69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28404-2F1A-473C-842D-F26D3F07D154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69C0C-70BC-453A-BC6A-740710DEED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358082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429520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57158" y="6215082"/>
            <a:ext cx="83582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356350"/>
            <a:ext cx="400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49CE-013C-4AAC-9B81-70A959FCC7AB}" type="datetimeFigureOut">
              <a:rPr lang="id-ID" smtClean="0"/>
              <a:pPr/>
              <a:t>01/07/2015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500198"/>
          </a:xfrm>
        </p:spPr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BAGIAN VI</a:t>
            </a:r>
            <a:br>
              <a:rPr lang="id-ID" sz="2800" b="1" dirty="0" smtClean="0">
                <a:latin typeface="Arial" pitchFamily="34" charset="0"/>
                <a:cs typeface="Arial" pitchFamily="34" charset="0"/>
              </a:rPr>
            </a:b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PEGEMBANGAN SISTEM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REVISI TAHAP PENGEMBANGAN SISTEM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" y="928670"/>
            <a:ext cx="7758138" cy="502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KRITERIA SISTEM YANG BAIK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/>
            <a:r>
              <a:rPr lang="en-US" i="1" dirty="0" smtClean="0">
                <a:latin typeface="Arial" charset="0"/>
              </a:rPr>
              <a:t>Usefulness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dihasilkan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SIA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bermanfaat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manajemen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mengambil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keputusan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i="1" dirty="0" smtClean="0">
                <a:latin typeface="Arial" charset="0"/>
              </a:rPr>
              <a:t>Economy</a:t>
            </a:r>
            <a:r>
              <a:rPr lang="en-US" dirty="0" smtClean="0">
                <a:latin typeface="Arial" charset="0"/>
              </a:rPr>
              <a:t>:  </a:t>
            </a:r>
            <a:r>
              <a:rPr lang="en-US" dirty="0" err="1" smtClean="0">
                <a:latin typeface="Arial" charset="0"/>
              </a:rPr>
              <a:t>Manfaat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melampaui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penyelenggaraan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i="1" dirty="0" smtClean="0">
                <a:latin typeface="Arial" charset="0"/>
              </a:rPr>
              <a:t>Reliability 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mampu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mengolah</a:t>
            </a:r>
            <a:r>
              <a:rPr lang="en-US" dirty="0" smtClean="0">
                <a:latin typeface="Arial" charset="0"/>
              </a:rPr>
              <a:t> data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akurat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lengkap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i="1" dirty="0" smtClean="0">
                <a:latin typeface="Arial" charset="0"/>
              </a:rPr>
              <a:t>Availability: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diakses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mudah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KRITERIA SISTEM YANG BAIK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86412"/>
          </a:xfrm>
        </p:spPr>
        <p:txBody>
          <a:bodyPr>
            <a:normAutofit/>
          </a:bodyPr>
          <a:lstStyle/>
          <a:p>
            <a:pPr marL="609600" indent="-609600"/>
            <a:r>
              <a:rPr lang="en-US" b="1" i="1" dirty="0" smtClean="0">
                <a:latin typeface="Arial" charset="0"/>
              </a:rPr>
              <a:t>Timeliness</a:t>
            </a:r>
            <a:r>
              <a:rPr lang="en-US" b="1" dirty="0" smtClean="0">
                <a:latin typeface="Arial" charset="0"/>
              </a:rPr>
              <a:t>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penting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prioritas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utama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b="1" i="1" dirty="0" smtClean="0">
                <a:latin typeface="Arial" charset="0"/>
              </a:rPr>
              <a:t>Customer service:</a:t>
            </a:r>
            <a:r>
              <a:rPr lang="id-ID" i="1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/</a:t>
            </a:r>
            <a:r>
              <a:rPr lang="en-US" dirty="0" err="1" smtClean="0">
                <a:latin typeface="Arial" charset="0"/>
              </a:rPr>
              <a:t>konsumen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mendapatkan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pelayanan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b="1" i="1" dirty="0" smtClean="0">
                <a:latin typeface="Arial" charset="0"/>
              </a:rPr>
              <a:t>Capacity: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Kapasitas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cukup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memberikan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pelayanan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puncak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kesibukan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pPr marL="609600" indent="-609600"/>
            <a:r>
              <a:rPr lang="en-US" b="1" i="1" dirty="0" smtClean="0">
                <a:latin typeface="Arial" charset="0"/>
              </a:rPr>
              <a:t>Ease of use: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dioperasikan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(user-friendly)</a:t>
            </a:r>
            <a:r>
              <a:rPr lang="en-US" dirty="0" smtClean="0">
                <a:latin typeface="Arial" charset="0"/>
              </a:rPr>
              <a:t>.</a:t>
            </a:r>
            <a:endParaRPr lang="en-US" i="1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KRITERIA SISTEM YANG BAIK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97493"/>
          </a:xfrm>
        </p:spPr>
        <p:txBody>
          <a:bodyPr>
            <a:noAutofit/>
          </a:bodyPr>
          <a:lstStyle/>
          <a:p>
            <a:pPr marL="609600" indent="-609600"/>
            <a:r>
              <a:rPr lang="en-US" sz="2700" b="1" i="1" dirty="0" smtClean="0">
                <a:latin typeface="Arial" charset="0"/>
              </a:rPr>
              <a:t>Flexibility:</a:t>
            </a:r>
            <a:r>
              <a:rPr lang="en-US" sz="2700" i="1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Sampai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batas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tertentu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harus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mampu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mengakomodasi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tuntutan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perubahan</a:t>
            </a:r>
            <a:r>
              <a:rPr lang="en-US" sz="2700" dirty="0" smtClean="0">
                <a:latin typeface="Arial" charset="0"/>
              </a:rPr>
              <a:t>.</a:t>
            </a:r>
            <a:endParaRPr lang="en-US" sz="2700" i="1" dirty="0" smtClean="0">
              <a:latin typeface="Arial" charset="0"/>
            </a:endParaRPr>
          </a:p>
          <a:p>
            <a:pPr marL="609600" indent="-609600"/>
            <a:r>
              <a:rPr lang="en-US" sz="2700" b="1" i="1" dirty="0" smtClean="0">
                <a:latin typeface="Arial" charset="0"/>
              </a:rPr>
              <a:t>Tractability:</a:t>
            </a:r>
            <a:r>
              <a:rPr lang="en-US" sz="2700" i="1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harus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mudah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difahami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oleh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pengguna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perancang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serta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memberikan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fasilitas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solusi</a:t>
            </a:r>
            <a:r>
              <a:rPr lang="en-US" sz="2700" dirty="0" smtClean="0">
                <a:latin typeface="Arial" charset="0"/>
              </a:rPr>
              <a:t> problem </a:t>
            </a:r>
            <a:r>
              <a:rPr lang="en-US" sz="2700" dirty="0" err="1" smtClean="0">
                <a:latin typeface="Arial" charset="0"/>
              </a:rPr>
              <a:t>termasuk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tuntutan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perubahan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waktu</a:t>
            </a:r>
            <a:r>
              <a:rPr lang="en-US" sz="2700" dirty="0" smtClean="0">
                <a:latin typeface="Arial" charset="0"/>
              </a:rPr>
              <a:t> yang </a:t>
            </a:r>
            <a:r>
              <a:rPr lang="en-US" sz="2700" dirty="0" err="1" smtClean="0">
                <a:latin typeface="Arial" charset="0"/>
              </a:rPr>
              <a:t>akan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datang</a:t>
            </a:r>
            <a:r>
              <a:rPr lang="en-US" sz="2700" dirty="0" smtClean="0">
                <a:latin typeface="Arial" charset="0"/>
              </a:rPr>
              <a:t>.</a:t>
            </a:r>
            <a:endParaRPr lang="en-US" sz="2700" i="1" dirty="0" smtClean="0">
              <a:latin typeface="Arial" charset="0"/>
            </a:endParaRPr>
          </a:p>
          <a:p>
            <a:pPr marL="609600" indent="-609600"/>
            <a:r>
              <a:rPr lang="en-US" sz="2700" b="1" i="1" dirty="0" err="1" smtClean="0">
                <a:latin typeface="Arial" charset="0"/>
              </a:rPr>
              <a:t>Auditability</a:t>
            </a:r>
            <a:r>
              <a:rPr lang="en-US" sz="2700" b="1" i="1" dirty="0" smtClean="0">
                <a:latin typeface="Arial" charset="0"/>
              </a:rPr>
              <a:t>:</a:t>
            </a:r>
            <a:r>
              <a:rPr lang="en-US" sz="2700" i="1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Kemudahan</a:t>
            </a:r>
            <a:r>
              <a:rPr lang="en-US" sz="2700" dirty="0" smtClean="0">
                <a:latin typeface="Arial" charset="0"/>
              </a:rPr>
              <a:t> audit </a:t>
            </a:r>
            <a:r>
              <a:rPr lang="en-US" sz="2700" dirty="0" err="1" smtClean="0">
                <a:latin typeface="Arial" charset="0"/>
              </a:rPr>
              <a:t>harus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difasilitasi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mulai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dari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sejak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awal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pengembangan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.</a:t>
            </a:r>
            <a:endParaRPr lang="en-US" sz="2700" i="1" dirty="0" smtClean="0">
              <a:latin typeface="Arial" charset="0"/>
            </a:endParaRPr>
          </a:p>
          <a:p>
            <a:pPr marL="609600" indent="-609600"/>
            <a:r>
              <a:rPr lang="en-US" sz="2700" b="1" i="1" dirty="0" smtClean="0">
                <a:latin typeface="Arial" charset="0"/>
              </a:rPr>
              <a:t>Security:</a:t>
            </a:r>
            <a:r>
              <a:rPr lang="en-US" sz="2700" i="1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harus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terlindungi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dari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kemungkinan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akses</a:t>
            </a:r>
            <a:r>
              <a:rPr lang="en-US" sz="2700" dirty="0" smtClean="0">
                <a:latin typeface="Arial" charset="0"/>
              </a:rPr>
              <a:t>/</a:t>
            </a:r>
            <a:r>
              <a:rPr lang="en-US" sz="2700" dirty="0" err="1" smtClean="0">
                <a:latin typeface="Arial" charset="0"/>
              </a:rPr>
              <a:t>penggunaan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tanpa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otorisasi</a:t>
            </a:r>
            <a:r>
              <a:rPr lang="en-US" sz="2700" dirty="0" smtClean="0">
                <a:latin typeface="Arial" charset="0"/>
              </a:rPr>
              <a:t>.</a:t>
            </a:r>
          </a:p>
          <a:p>
            <a:endParaRPr lang="id-ID" sz="2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PENGADAAN SOFTWARE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b="1" dirty="0" err="1" smtClean="0">
                <a:latin typeface="Arial" charset="0"/>
              </a:rPr>
              <a:t>Alternatif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dan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urutan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pengadaan</a:t>
            </a:r>
            <a:r>
              <a:rPr lang="en-US" b="1" dirty="0" smtClean="0">
                <a:latin typeface="Arial" charset="0"/>
              </a:rPr>
              <a:t> software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  <a:tabLst>
                <a:tab pos="457200" algn="l"/>
              </a:tabLst>
            </a:pPr>
            <a:r>
              <a:rPr lang="en-US" b="1" i="1" dirty="0" smtClean="0">
                <a:latin typeface="Arial" charset="0"/>
              </a:rPr>
              <a:t>Software </a:t>
            </a:r>
            <a:r>
              <a:rPr lang="en-US" b="1" dirty="0" err="1" smtClean="0">
                <a:latin typeface="Arial" charset="0"/>
              </a:rPr>
              <a:t>dalam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bentuk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jadi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(canned software). </a:t>
            </a:r>
            <a:r>
              <a:rPr lang="en-US" dirty="0" err="1" smtClean="0">
                <a:latin typeface="Arial" charset="0"/>
              </a:rPr>
              <a:t>Kemungkinan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software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hardware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dijual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paket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disebut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turnkey system. </a:t>
            </a:r>
            <a:endParaRPr lang="en-US" i="1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  <a:tabLst>
                <a:tab pos="457200" algn="l"/>
              </a:tabLst>
            </a:pPr>
            <a:r>
              <a:rPr lang="en-US" b="1" dirty="0" err="1" smtClean="0">
                <a:latin typeface="Arial" charset="0"/>
              </a:rPr>
              <a:t>Modifikasi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paket</a:t>
            </a:r>
            <a:r>
              <a:rPr lang="en-US" b="1" dirty="0" smtClean="0">
                <a:latin typeface="Arial" charset="0"/>
              </a:rPr>
              <a:t> software</a:t>
            </a:r>
            <a:r>
              <a:rPr lang="en-US" b="1" i="1" dirty="0" smtClean="0">
                <a:latin typeface="Arial" charset="0"/>
              </a:rPr>
              <a:t>(modified canned software).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modifikasi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jadi</a:t>
            </a:r>
            <a:r>
              <a:rPr lang="en-US" dirty="0" smtClean="0">
                <a:latin typeface="Arial" charset="0"/>
              </a:rPr>
              <a:t> (canned software), </a:t>
            </a:r>
            <a:r>
              <a:rPr lang="en-US" dirty="0" err="1" smtClean="0">
                <a:latin typeface="Arial" charset="0"/>
              </a:rPr>
              <a:t>baik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maupun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pembeli</a:t>
            </a:r>
            <a:r>
              <a:rPr lang="en-US" dirty="0" smtClean="0">
                <a:latin typeface="Arial" charset="0"/>
              </a:rPr>
              <a:t> software.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  <a:tabLst>
                <a:tab pos="457200" algn="l"/>
              </a:tabLst>
            </a:pPr>
            <a:r>
              <a:rPr lang="en-US" b="1" dirty="0" err="1" smtClean="0">
                <a:latin typeface="Arial" charset="0"/>
              </a:rPr>
              <a:t>Pengembangan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sendiri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(custom software). </a:t>
            </a:r>
            <a:r>
              <a:rPr lang="en-US" dirty="0" err="1" smtClean="0">
                <a:latin typeface="Arial" charset="0"/>
              </a:rPr>
              <a:t>Pilihan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tersedia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paket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jadi</a:t>
            </a:r>
            <a:r>
              <a:rPr lang="en-US" dirty="0" smtClean="0">
                <a:latin typeface="Arial" charset="0"/>
              </a:rPr>
              <a:t>. </a:t>
            </a:r>
            <a:r>
              <a:rPr lang="en-US" i="1" dirty="0" smtClean="0">
                <a:latin typeface="Arial" charset="0"/>
              </a:rPr>
              <a:t>Custom software </a:t>
            </a:r>
            <a:r>
              <a:rPr lang="en-US" dirty="0" err="1" smtClean="0">
                <a:latin typeface="Arial" charset="0"/>
              </a:rPr>
              <a:t>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dibuat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sendiri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dikembangkan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software.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PEDOMAN PENGEMBANGAN SOFTWARE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Pemilihan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hati-hati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Pembuatan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penandatanganan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kontrak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software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Perencanaan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pengawasan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setiap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langkah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. 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Seluruh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aspek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dirancang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rinci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dimonitor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waktu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waktu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Menjaga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komunikasi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efektif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</a:t>
            </a:r>
            <a:r>
              <a:rPr lang="en-US" dirty="0" smtClean="0">
                <a:latin typeface="Arial" charset="0"/>
              </a:rPr>
              <a:t> software. 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Mengendalikan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mengawasi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seluruh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EVALUASI PENYEDIA HARDWARE DAN SOFTWARE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err="1" smtClean="0">
                <a:latin typeface="Arial" charset="0"/>
              </a:rPr>
              <a:t>Penga</a:t>
            </a:r>
            <a:r>
              <a:rPr lang="id-ID" dirty="0" smtClean="0">
                <a:latin typeface="Arial" charset="0"/>
              </a:rPr>
              <a:t>la</a:t>
            </a:r>
            <a:r>
              <a:rPr lang="en-US" dirty="0" smtClean="0">
                <a:latin typeface="Arial" charset="0"/>
              </a:rPr>
              <a:t>man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reputasi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penyedia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Jangka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waktu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usaha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penyedia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pemain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baru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pemain</a:t>
            </a:r>
            <a:r>
              <a:rPr lang="en-US" dirty="0" smtClean="0">
                <a:latin typeface="Arial" charset="0"/>
              </a:rPr>
              <a:t> lama.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Keuangan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penyedia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Dukungan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pemeliharaan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Dukungan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implementasi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instalasi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Kecepatan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respon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pengalaman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tenaga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pendukung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Vasilitas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pelatihan</a:t>
            </a:r>
            <a:r>
              <a:rPr lang="en-US" dirty="0" smtClean="0">
                <a:latin typeface="Arial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EVALUASI KRITERIA SOFTWARE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memenuhi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seluruh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spefikikasi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telah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ditetapkan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Seberapa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kemampuan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memenuhi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spesifikasi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memenuhi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diperlukan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modifikasi</a:t>
            </a:r>
            <a:r>
              <a:rPr lang="en-US" dirty="0" smtClean="0">
                <a:latin typeface="Arial" charset="0"/>
              </a:rPr>
              <a:t> program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pengendaliannya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memadahi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kinerjanya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memahadi</a:t>
            </a:r>
            <a:r>
              <a:rPr lang="en-US" dirty="0" smtClean="0">
                <a:latin typeface="Arial" charset="0"/>
              </a:rPr>
              <a:t> (</a:t>
            </a:r>
            <a:r>
              <a:rPr lang="en-US" dirty="0" err="1" smtClean="0">
                <a:latin typeface="Arial" charset="0"/>
              </a:rPr>
              <a:t>kecepatan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keakuratan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keandalan</a:t>
            </a:r>
            <a:r>
              <a:rPr lang="en-US" dirty="0" smtClean="0">
                <a:latin typeface="Arial" charset="0"/>
              </a:rPr>
              <a:t>)?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Seberapa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banyak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menggunakan</a:t>
            </a:r>
            <a:r>
              <a:rPr lang="en-US" dirty="0" smtClean="0">
                <a:latin typeface="Arial" charset="0"/>
              </a:rPr>
              <a:t> software yang </a:t>
            </a:r>
            <a:r>
              <a:rPr lang="en-US" dirty="0" err="1" smtClean="0">
                <a:latin typeface="Arial" charset="0"/>
              </a:rPr>
              <a:t>sama</a:t>
            </a:r>
            <a:r>
              <a:rPr lang="en-US" dirty="0" smtClean="0">
                <a:latin typeface="Arial" charset="0"/>
              </a:rPr>
              <a:t>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</a:rPr>
              <a:t>EVALUASI KRITERIA SOFTWARE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lain </a:t>
            </a:r>
            <a:r>
              <a:rPr lang="en-US" dirty="0" err="1" smtClean="0">
                <a:latin typeface="Arial" charset="0"/>
              </a:rPr>
              <a:t>merasa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puas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spesifikasi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didokumentasikan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baik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kompatibel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software yang </a:t>
            </a:r>
            <a:r>
              <a:rPr lang="en-US" dirty="0" err="1" smtClean="0">
                <a:latin typeface="Arial" charset="0"/>
              </a:rPr>
              <a:t>telah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ada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mudah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dioperasikan</a:t>
            </a:r>
            <a:r>
              <a:rPr lang="en-US" dirty="0" smtClean="0">
                <a:latin typeface="Arial" charset="0"/>
              </a:rPr>
              <a:t> (user-friendly)?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Dapatkan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didemonstrasikan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diuji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bergaransi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software </a:t>
            </a:r>
            <a:r>
              <a:rPr lang="en-US" dirty="0" err="1" smtClean="0">
                <a:latin typeface="Arial" charset="0"/>
              </a:rPr>
              <a:t>cukup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fleksibel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dirawat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vendor </a:t>
            </a:r>
            <a:r>
              <a:rPr lang="en-US" dirty="0" err="1" smtClean="0">
                <a:latin typeface="Arial" charset="0"/>
              </a:rPr>
              <a:t>bersedia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mengupdate</a:t>
            </a:r>
            <a:r>
              <a:rPr lang="en-US" dirty="0" smtClean="0">
                <a:latin typeface="Arial" charset="0"/>
              </a:rPr>
              <a:t> software?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</a:rPr>
              <a:t>EVALUASI KRITERIA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HARDWARE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harga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sesuai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kemampuan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fiturnya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mampu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menjalankan</a:t>
            </a:r>
            <a:r>
              <a:rPr lang="en-US" dirty="0" smtClean="0">
                <a:latin typeface="Arial" charset="0"/>
              </a:rPr>
              <a:t> software yang </a:t>
            </a:r>
            <a:r>
              <a:rPr lang="en-US" dirty="0" err="1" smtClean="0">
                <a:latin typeface="Arial" charset="0"/>
              </a:rPr>
              <a:t>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digunakan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kecepatan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kemampuan</a:t>
            </a:r>
            <a:r>
              <a:rPr lang="en-US" dirty="0" smtClean="0">
                <a:latin typeface="Arial" charset="0"/>
              </a:rPr>
              <a:t> CPU </a:t>
            </a:r>
            <a:r>
              <a:rPr lang="en-US" dirty="0" err="1" smtClean="0">
                <a:latin typeface="Arial" charset="0"/>
              </a:rPr>
              <a:t>sesuasi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tujuan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penggunaannya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kemampuan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secondary storage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kecepatan</a:t>
            </a:r>
            <a:r>
              <a:rPr lang="en-US" dirty="0" smtClean="0">
                <a:latin typeface="Arial" charset="0"/>
              </a:rPr>
              <a:t> input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output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dilengkapi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link </a:t>
            </a:r>
            <a:r>
              <a:rPr lang="en-US" dirty="0" err="1" smtClean="0">
                <a:latin typeface="Arial" charset="0"/>
              </a:rPr>
              <a:t>komunikasi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</a:t>
            </a:r>
            <a:r>
              <a:rPr lang="en-US" dirty="0" smtClean="0">
                <a:latin typeface="Arial" charset="0"/>
              </a:rPr>
              <a:t>-upgrade?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ALASAN PENGEMBANGAN SISTEM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pemakai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organisasi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efisiensi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proses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bisnis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pencapaian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keunggulan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bersaing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peningkatan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produktivitas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pertumbuhan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bisnis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pengolahan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i="1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misalnya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centralized mainframes </a:t>
            </a:r>
            <a:r>
              <a:rPr lang="en-US" dirty="0" err="1" smtClean="0">
                <a:latin typeface="Arial" charset="0"/>
              </a:rPr>
              <a:t>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networked PCs. </a:t>
            </a:r>
            <a:endParaRPr lang="en-US" dirty="0" smtClean="0"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peningkatan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kualitas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berbagai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aspek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organisasi</a:t>
            </a:r>
            <a:r>
              <a:rPr lang="en-US" dirty="0" smtClean="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EVALUASI KRITERIA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HARDWARE</a:t>
            </a:r>
            <a:endParaRPr lang="id-ID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id-ID" dirty="0" smtClean="0">
                <a:latin typeface="Arial" charset="0"/>
              </a:rPr>
              <a:t>sesuai 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teknologi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terkini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segera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menjadi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usang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telah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tersedia</a:t>
            </a:r>
            <a:r>
              <a:rPr lang="en-US" dirty="0" smtClean="0">
                <a:latin typeface="Arial" charset="0"/>
              </a:rPr>
              <a:t>? </a:t>
            </a:r>
            <a:r>
              <a:rPr lang="en-US" dirty="0" err="1" smtClean="0">
                <a:latin typeface="Arial" charset="0"/>
              </a:rPr>
              <a:t>Jika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kapan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kompatibel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hardware, software,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perangkat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pendukung</a:t>
            </a:r>
            <a:r>
              <a:rPr lang="en-US" dirty="0" smtClean="0">
                <a:latin typeface="Arial" charset="0"/>
              </a:rPr>
              <a:t> lain yang </a:t>
            </a:r>
            <a:r>
              <a:rPr lang="en-US" dirty="0" err="1" smtClean="0">
                <a:latin typeface="Arial" charset="0"/>
              </a:rPr>
              <a:t>sudah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ada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Bagaimana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keunggulan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kelemahannya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dibanding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alternatif</a:t>
            </a:r>
            <a:r>
              <a:rPr lang="en-US" dirty="0" smtClean="0">
                <a:latin typeface="Arial" charset="0"/>
              </a:rPr>
              <a:t> software yang lain?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tersedia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garansi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609600" indent="-609600"/>
            <a:r>
              <a:rPr lang="en-US" dirty="0" err="1" smtClean="0">
                <a:latin typeface="Arial" charset="0"/>
              </a:rPr>
              <a:t>Apakah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tersedia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alternatif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pendanaan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?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OUTSOURCING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>
                <a:latin typeface="Arial" charset="0"/>
              </a:rPr>
              <a:t>Outsourcing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lain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menangani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seluruh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sebagian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fungsi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sistem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mulai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software, hardware,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SDM-</a:t>
            </a:r>
            <a:r>
              <a:rPr lang="en-US" dirty="0" err="1" smtClean="0">
                <a:latin typeface="Arial" charset="0"/>
              </a:rPr>
              <a:t>nya</a:t>
            </a:r>
            <a:r>
              <a:rPr lang="en-US" dirty="0" smtClean="0">
                <a:latin typeface="Arial" charset="0"/>
              </a:rPr>
              <a:t>.</a:t>
            </a:r>
            <a:endParaRPr lang="id-ID" dirty="0" smtClean="0">
              <a:latin typeface="Arial" charset="0"/>
            </a:endParaRPr>
          </a:p>
          <a:p>
            <a:r>
              <a:rPr lang="id-ID" b="1" dirty="0" smtClean="0">
                <a:latin typeface="Arial" charset="0"/>
              </a:rPr>
              <a:t>Manfaat outsourcing:</a:t>
            </a:r>
          </a:p>
          <a:p>
            <a:pPr lvl="1"/>
            <a:r>
              <a:rPr lang="en-US" b="1" dirty="0" err="1" smtClean="0">
                <a:latin typeface="Arial" charset="0"/>
              </a:rPr>
              <a:t>Sebagai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solusi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bisnis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(a business solution). </a:t>
            </a:r>
            <a:r>
              <a:rPr lang="en-US" b="1" dirty="0" smtClean="0">
                <a:latin typeface="Arial" charset="0"/>
              </a:rPr>
              <a:t>Kodak </a:t>
            </a:r>
            <a:r>
              <a:rPr lang="en-US" b="1" dirty="0" err="1" smtClean="0">
                <a:latin typeface="Arial" charset="0"/>
              </a:rPr>
              <a:t>dan</a:t>
            </a:r>
            <a:r>
              <a:rPr lang="en-US" b="1" dirty="0" smtClean="0">
                <a:latin typeface="Arial" charset="0"/>
              </a:rPr>
              <a:t> Enron </a:t>
            </a:r>
            <a:r>
              <a:rPr lang="en-US" b="1" dirty="0" err="1" smtClean="0">
                <a:latin typeface="Arial" charset="0"/>
              </a:rPr>
              <a:t>meyakini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bahwa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outsourcing </a:t>
            </a:r>
            <a:r>
              <a:rPr lang="en-US" b="1" dirty="0" err="1" smtClean="0">
                <a:latin typeface="Arial" charset="0"/>
              </a:rPr>
              <a:t>adalah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sebuah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pendekatan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strategis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karena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perusahaan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bisa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lebih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berkonsentrasi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kepada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kompetensi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utama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bidang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bisnisnya</a:t>
            </a:r>
            <a:r>
              <a:rPr lang="en-US" b="1" dirty="0" smtClean="0">
                <a:latin typeface="Arial" charset="0"/>
              </a:rPr>
              <a:t>.</a:t>
            </a:r>
            <a:r>
              <a:rPr lang="en-US" b="1" i="1" dirty="0" smtClean="0">
                <a:latin typeface="Arial" charset="0"/>
              </a:rPr>
              <a:t> </a:t>
            </a:r>
            <a:endParaRPr lang="en-US" b="1" dirty="0" smtClean="0">
              <a:latin typeface="Arial" charset="0"/>
            </a:endParaRPr>
          </a:p>
          <a:p>
            <a:pPr lvl="1"/>
            <a:endParaRPr lang="en-US" b="1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OUTSOURCING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6450" lvl="1" indent="-406400">
              <a:lnSpc>
                <a:spcPct val="80000"/>
              </a:lnSpc>
            </a:pPr>
            <a:r>
              <a:rPr lang="en-US" sz="3200" dirty="0" err="1" smtClean="0">
                <a:latin typeface="Arial" charset="0"/>
              </a:rPr>
              <a:t>Memanfaatkan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aset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(asset utilization). </a:t>
            </a:r>
            <a:r>
              <a:rPr lang="en-US" sz="3200" dirty="0" err="1" smtClean="0">
                <a:latin typeface="Arial" charset="0"/>
              </a:rPr>
              <a:t>Untuk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meningkatkan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likuiditas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perusahaan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aset</a:t>
            </a:r>
            <a:r>
              <a:rPr lang="en-US" sz="3200" dirty="0" smtClean="0">
                <a:latin typeface="Arial" charset="0"/>
              </a:rPr>
              <a:t> yang </a:t>
            </a:r>
            <a:r>
              <a:rPr lang="en-US" sz="3200" dirty="0" err="1" smtClean="0">
                <a:latin typeface="Arial" charset="0"/>
              </a:rPr>
              <a:t>terikat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dalam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berteknologi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tinggi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dapat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dijual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kepada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outsourcer, </a:t>
            </a:r>
            <a:r>
              <a:rPr lang="en-US" sz="3200" dirty="0" err="1" smtClean="0">
                <a:latin typeface="Arial" charset="0"/>
              </a:rPr>
              <a:t>selanjutnya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aktivitas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pengolahan</a:t>
            </a:r>
            <a:r>
              <a:rPr lang="en-US" sz="3200" dirty="0" smtClean="0">
                <a:latin typeface="Arial" charset="0"/>
              </a:rPr>
              <a:t> data </a:t>
            </a:r>
            <a:r>
              <a:rPr lang="en-US" sz="3200" dirty="0" err="1" smtClean="0">
                <a:latin typeface="Arial" charset="0"/>
              </a:rPr>
              <a:t>diserahkan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sepenuhnya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kepada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outsourcer, </a:t>
            </a:r>
            <a:r>
              <a:rPr lang="en-US" sz="3200" dirty="0" err="1" smtClean="0">
                <a:latin typeface="Arial" charset="0"/>
              </a:rPr>
              <a:t>dengan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biaya</a:t>
            </a:r>
            <a:r>
              <a:rPr lang="en-US" sz="3200" dirty="0" smtClean="0">
                <a:latin typeface="Arial" charset="0"/>
              </a:rPr>
              <a:t> yang </a:t>
            </a:r>
            <a:r>
              <a:rPr lang="en-US" sz="3200" dirty="0" err="1" smtClean="0">
                <a:latin typeface="Arial" charset="0"/>
              </a:rPr>
              <a:t>lebih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rendah</a:t>
            </a:r>
            <a:r>
              <a:rPr lang="en-US" sz="3200" dirty="0" smtClean="0">
                <a:latin typeface="Arial" charset="0"/>
              </a:rPr>
              <a:t>. </a:t>
            </a:r>
            <a:r>
              <a:rPr lang="en-US" sz="3200" dirty="0" err="1" smtClean="0">
                <a:latin typeface="Arial" charset="0"/>
              </a:rPr>
              <a:t>Dengan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cepatnya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perubahan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teknologi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fungsi</a:t>
            </a:r>
            <a:r>
              <a:rPr lang="en-US" sz="3200" dirty="0" smtClean="0">
                <a:latin typeface="Arial" charset="0"/>
              </a:rPr>
              <a:t> SIA </a:t>
            </a:r>
            <a:r>
              <a:rPr lang="en-US" sz="3200" dirty="0" err="1" smtClean="0">
                <a:latin typeface="Arial" charset="0"/>
              </a:rPr>
              <a:t>dapat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menguras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perusahaan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karena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harus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mengikuti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perkembangan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teknologi</a:t>
            </a:r>
            <a:r>
              <a:rPr lang="en-US" sz="3200" dirty="0" smtClean="0">
                <a:latin typeface="Arial" charset="0"/>
              </a:rPr>
              <a:t> yang </a:t>
            </a:r>
            <a:r>
              <a:rPr lang="en-US" sz="3200" dirty="0" err="1" smtClean="0">
                <a:latin typeface="Arial" charset="0"/>
              </a:rPr>
              <a:t>sangat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cepat</a:t>
            </a:r>
            <a:r>
              <a:rPr lang="en-US" sz="3200" dirty="0" smtClean="0">
                <a:latin typeface="Arial" charset="0"/>
              </a:rPr>
              <a:t>.</a:t>
            </a:r>
          </a:p>
          <a:p>
            <a:pPr lvl="1"/>
            <a:endParaRPr lang="en-US" sz="3200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OUTSOURCING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6450" lvl="1" indent="-406400">
              <a:lnSpc>
                <a:spcPct val="80000"/>
              </a:lnSpc>
            </a:pPr>
            <a:r>
              <a:rPr lang="en-US" sz="2700" dirty="0" err="1" smtClean="0">
                <a:latin typeface="Arial" charset="0"/>
              </a:rPr>
              <a:t>Memanfaatkan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peluang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akses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ke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pakar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sistem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informasi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teknologi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(access to greater expertise and more advanced technology). </a:t>
            </a:r>
            <a:endParaRPr lang="en-US" sz="2700" dirty="0" smtClean="0">
              <a:latin typeface="Arial" charset="0"/>
            </a:endParaRPr>
          </a:p>
          <a:p>
            <a:pPr marL="806450" lvl="1" indent="-406400">
              <a:lnSpc>
                <a:spcPct val="80000"/>
              </a:lnSpc>
            </a:pPr>
            <a:r>
              <a:rPr lang="en-US" sz="2700" dirty="0" err="1" smtClean="0">
                <a:latin typeface="Arial" charset="0"/>
              </a:rPr>
              <a:t>Menghemat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biaya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(lower cost). </a:t>
            </a:r>
            <a:endParaRPr lang="en-US" sz="2700" dirty="0" smtClean="0">
              <a:latin typeface="Arial" charset="0"/>
            </a:endParaRPr>
          </a:p>
          <a:p>
            <a:pPr marL="806450" lvl="1" indent="-406400">
              <a:lnSpc>
                <a:spcPct val="80000"/>
              </a:lnSpc>
            </a:pPr>
            <a:r>
              <a:rPr lang="en-US" sz="2700" dirty="0" err="1" smtClean="0">
                <a:latin typeface="Arial" charset="0"/>
              </a:rPr>
              <a:t>Menghemat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waktu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pengembangan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(improved development time). </a:t>
            </a:r>
            <a:endParaRPr lang="id-ID" sz="2700" i="1" dirty="0" smtClean="0">
              <a:latin typeface="Arial" charset="0"/>
            </a:endParaRPr>
          </a:p>
          <a:p>
            <a:pPr marL="806450" lvl="1" indent="-406400">
              <a:lnSpc>
                <a:spcPct val="80000"/>
              </a:lnSpc>
            </a:pPr>
            <a:r>
              <a:rPr lang="en-US" sz="2700" dirty="0" err="1" smtClean="0">
                <a:latin typeface="Arial" charset="0"/>
              </a:rPr>
              <a:t>Meniadakan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persoalan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aktivitas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puncak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rendah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(elimination of use peaks and valleys). </a:t>
            </a:r>
          </a:p>
          <a:p>
            <a:pPr marL="806450" lvl="1" indent="-406400">
              <a:lnSpc>
                <a:spcPct val="80000"/>
              </a:lnSpc>
            </a:pPr>
            <a:r>
              <a:rPr lang="en-US" sz="2700" dirty="0" err="1" smtClean="0">
                <a:latin typeface="Arial" charset="0"/>
              </a:rPr>
              <a:t>Menjembatani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persoalan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downsizing (facilitation of downsizing). </a:t>
            </a:r>
            <a:r>
              <a:rPr lang="en-US" sz="2700" dirty="0" err="1" smtClean="0">
                <a:latin typeface="Arial" charset="0"/>
              </a:rPr>
              <a:t>Contoh</a:t>
            </a:r>
            <a:r>
              <a:rPr lang="en-US" sz="2700" dirty="0" smtClean="0">
                <a:latin typeface="Arial" charset="0"/>
              </a:rPr>
              <a:t>, </a:t>
            </a:r>
            <a:r>
              <a:rPr lang="en-US" sz="2700" dirty="0" err="1" smtClean="0">
                <a:latin typeface="Arial" charset="0"/>
              </a:rPr>
              <a:t>pada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saat</a:t>
            </a:r>
            <a:r>
              <a:rPr lang="en-US" sz="2700" dirty="0" smtClean="0">
                <a:latin typeface="Arial" charset="0"/>
              </a:rPr>
              <a:t> General Dynamics </a:t>
            </a:r>
            <a:r>
              <a:rPr lang="en-US" sz="2700" dirty="0" err="1" smtClean="0">
                <a:latin typeface="Arial" charset="0"/>
              </a:rPr>
              <a:t>melakukan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i="1" dirty="0" smtClean="0">
                <a:latin typeface="Arial" charset="0"/>
              </a:rPr>
              <a:t>downsizing, </a:t>
            </a:r>
            <a:r>
              <a:rPr lang="en-US" sz="2700" dirty="0" err="1" smtClean="0">
                <a:latin typeface="Arial" charset="0"/>
              </a:rPr>
              <a:t>seluruh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pusat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datanya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dijual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kepada</a:t>
            </a:r>
            <a:r>
              <a:rPr lang="en-US" sz="2700" dirty="0" smtClean="0">
                <a:latin typeface="Arial" charset="0"/>
              </a:rPr>
              <a:t> Computer Sciences Corporation (CSC) </a:t>
            </a:r>
            <a:r>
              <a:rPr lang="en-US" sz="2700" dirty="0" err="1" smtClean="0">
                <a:latin typeface="Arial" charset="0"/>
              </a:rPr>
              <a:t>dengan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harga</a:t>
            </a:r>
            <a:r>
              <a:rPr lang="en-US" sz="2700" dirty="0" smtClean="0">
                <a:latin typeface="Arial" charset="0"/>
              </a:rPr>
              <a:t> $200 </a:t>
            </a:r>
            <a:r>
              <a:rPr lang="en-US" sz="2700" dirty="0" err="1" smtClean="0">
                <a:latin typeface="Arial" charset="0"/>
              </a:rPr>
              <a:t>juta</a:t>
            </a:r>
            <a:r>
              <a:rPr lang="en-US" sz="2700" dirty="0" smtClean="0">
                <a:latin typeface="Arial" charset="0"/>
              </a:rPr>
              <a:t>, </a:t>
            </a:r>
            <a:r>
              <a:rPr lang="en-US" sz="2700" dirty="0" err="1" smtClean="0">
                <a:latin typeface="Arial" charset="0"/>
              </a:rPr>
              <a:t>dan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mentransfer</a:t>
            </a:r>
            <a:r>
              <a:rPr lang="en-US" sz="2700" dirty="0" smtClean="0">
                <a:latin typeface="Arial" charset="0"/>
              </a:rPr>
              <a:t> 2600 </a:t>
            </a:r>
            <a:r>
              <a:rPr lang="en-US" sz="2700" dirty="0" err="1" smtClean="0">
                <a:latin typeface="Arial" charset="0"/>
              </a:rPr>
              <a:t>karyawannya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kepada</a:t>
            </a:r>
            <a:r>
              <a:rPr lang="en-US" sz="2700" dirty="0" smtClean="0">
                <a:latin typeface="Arial" charset="0"/>
              </a:rPr>
              <a:t> CSC.</a:t>
            </a:r>
          </a:p>
          <a:p>
            <a:pPr marL="806450" lvl="1" indent="-406400">
              <a:lnSpc>
                <a:spcPct val="80000"/>
              </a:lnSpc>
            </a:pPr>
            <a:endParaRPr lang="en-US" sz="2700" dirty="0" smtClean="0">
              <a:latin typeface="Arial" charset="0"/>
            </a:endParaRPr>
          </a:p>
          <a:p>
            <a:pPr lvl="1"/>
            <a:endParaRPr lang="en-US" sz="2700" dirty="0" smtClean="0">
              <a:latin typeface="Arial" charset="0"/>
            </a:endParaRPr>
          </a:p>
          <a:p>
            <a:endParaRPr lang="id-ID" sz="27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RISIKO OUTSOURCING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6450" lvl="1" indent="-406400">
              <a:lnSpc>
                <a:spcPct val="80000"/>
              </a:lnSpc>
            </a:pP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luwes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(inflexibility), </a:t>
            </a:r>
            <a:r>
              <a:rPr lang="en-US" dirty="0" err="1" smtClean="0">
                <a:latin typeface="Arial" charset="0"/>
              </a:rPr>
              <a:t>terutama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terjadai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ketidakpuasan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outsourcer.</a:t>
            </a:r>
          </a:p>
          <a:p>
            <a:pPr marL="806450" lvl="1" indent="-406400">
              <a:lnSpc>
                <a:spcPct val="80000"/>
              </a:lnSpc>
            </a:pPr>
            <a:r>
              <a:rPr lang="en-US" dirty="0" err="1" smtClean="0">
                <a:latin typeface="Arial" charset="0"/>
              </a:rPr>
              <a:t>Kehilangan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kontrol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(loss of control) </a:t>
            </a:r>
            <a:r>
              <a:rPr lang="en-US" dirty="0" err="1" smtClean="0">
                <a:latin typeface="Arial" charset="0"/>
              </a:rPr>
              <a:t>terhadap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data</a:t>
            </a:r>
            <a:r>
              <a:rPr lang="en-US" i="1" dirty="0" smtClean="0">
                <a:latin typeface="Arial" charset="0"/>
              </a:rPr>
              <a:t>. </a:t>
            </a:r>
            <a:endParaRPr lang="en-US" dirty="0" smtClean="0">
              <a:latin typeface="Arial" charset="0"/>
            </a:endParaRPr>
          </a:p>
          <a:p>
            <a:pPr marL="806450" lvl="1" indent="-406400">
              <a:lnSpc>
                <a:spcPct val="80000"/>
              </a:lnSpc>
            </a:pPr>
            <a:r>
              <a:rPr lang="en-US" dirty="0" err="1" smtClean="0">
                <a:latin typeface="Arial" charset="0"/>
              </a:rPr>
              <a:t>Mengurangi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keunggulan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bersaing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(reduced competitive advantage), </a:t>
            </a:r>
            <a:r>
              <a:rPr lang="en-US" dirty="0" err="1" smtClean="0">
                <a:latin typeface="Arial" charset="0"/>
              </a:rPr>
              <a:t>karena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kehilangan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pemahaman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terhadap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sistemnya</a:t>
            </a:r>
            <a:r>
              <a:rPr lang="en-US" dirty="0" smtClean="0">
                <a:latin typeface="Arial" charset="0"/>
              </a:rPr>
              <a:t>. </a:t>
            </a:r>
          </a:p>
          <a:p>
            <a:pPr lvl="1"/>
            <a:r>
              <a:rPr lang="id-ID" dirty="0" smtClean="0">
                <a:latin typeface="Arial" charset="0"/>
              </a:rPr>
              <a:t>Terkunci dalam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(locked-in system). </a:t>
            </a:r>
            <a:r>
              <a:rPr lang="en-US" dirty="0" err="1" smtClean="0">
                <a:latin typeface="Arial" charset="0"/>
              </a:rPr>
              <a:t>Sekali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outsourcing,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menjual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pusat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pemrosesan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datanya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maka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sangat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mahal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sulit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mengembalikan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keadaan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membangun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sendiri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SIA-</a:t>
            </a:r>
            <a:r>
              <a:rPr lang="en-US" dirty="0" err="1" smtClean="0">
                <a:latin typeface="Arial" charset="0"/>
              </a:rPr>
              <a:t>nya</a:t>
            </a:r>
            <a:r>
              <a:rPr lang="en-US" dirty="0" smtClean="0">
                <a:latin typeface="Arial" charset="0"/>
              </a:rPr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RISIKO OUTSOURCING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9013" lvl="1" indent="-531813"/>
            <a:r>
              <a:rPr lang="en-US" dirty="0" err="1" smtClean="0">
                <a:latin typeface="Arial" charset="0"/>
              </a:rPr>
              <a:t>Sasaran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terpenuhi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 smtClean="0">
                <a:latin typeface="Arial" charset="0"/>
              </a:rPr>
              <a:t>(unfulfilled goal). Outsourcing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memberikan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garansi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mencapai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sasaran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harapan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.</a:t>
            </a:r>
            <a:endParaRPr lang="id-ID" dirty="0" smtClean="0">
              <a:latin typeface="Arial" charset="0"/>
            </a:endParaRPr>
          </a:p>
          <a:p>
            <a:pPr marL="588963" indent="-531813"/>
            <a:endParaRPr lang="id-ID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EUC dan EUD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8963" indent="-531813"/>
            <a:r>
              <a:rPr lang="en-US" sz="3600" dirty="0" smtClean="0">
                <a:latin typeface="Arial" charset="0"/>
              </a:rPr>
              <a:t>EUC </a:t>
            </a:r>
            <a:r>
              <a:rPr lang="en-US" sz="3600" dirty="0" smtClean="0">
                <a:latin typeface="Arial" charset="0"/>
              </a:rPr>
              <a:t>(end-user computing) </a:t>
            </a:r>
            <a:r>
              <a:rPr lang="en-US" sz="3600" dirty="0" err="1" smtClean="0">
                <a:latin typeface="Arial" charset="0"/>
              </a:rPr>
              <a:t>adalah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pengembangan</a:t>
            </a:r>
            <a:r>
              <a:rPr lang="en-US" sz="3600" dirty="0" smtClean="0">
                <a:latin typeface="Arial" charset="0"/>
              </a:rPr>
              <a:t> program </a:t>
            </a:r>
            <a:r>
              <a:rPr lang="en-US" sz="3600" dirty="0" err="1" smtClean="0">
                <a:latin typeface="Arial" charset="0"/>
              </a:rPr>
              <a:t>aplikasi</a:t>
            </a:r>
            <a:r>
              <a:rPr lang="en-US" sz="3600" dirty="0" smtClean="0">
                <a:latin typeface="Arial" charset="0"/>
              </a:rPr>
              <a:t> yang </a:t>
            </a:r>
            <a:r>
              <a:rPr lang="en-US" sz="3600" dirty="0" err="1" smtClean="0">
                <a:latin typeface="Arial" charset="0"/>
              </a:rPr>
              <a:t>dilakukan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sendiri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oleh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pengguna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komputer</a:t>
            </a:r>
            <a:r>
              <a:rPr lang="en-US" sz="3600" dirty="0" smtClean="0">
                <a:latin typeface="Arial" charset="0"/>
              </a:rPr>
              <a:t>, </a:t>
            </a:r>
            <a:r>
              <a:rPr lang="en-US" sz="3600" dirty="0" err="1" smtClean="0">
                <a:latin typeface="Arial" charset="0"/>
              </a:rPr>
              <a:t>dengan</a:t>
            </a:r>
            <a:r>
              <a:rPr lang="en-US" sz="3600" dirty="0" smtClean="0">
                <a:latin typeface="Arial" charset="0"/>
              </a:rPr>
              <a:t>  </a:t>
            </a:r>
            <a:r>
              <a:rPr lang="en-US" sz="3600" dirty="0" err="1" smtClean="0">
                <a:latin typeface="Arial" charset="0"/>
              </a:rPr>
              <a:t>bahasa</a:t>
            </a:r>
            <a:r>
              <a:rPr lang="en-US" sz="3600" dirty="0" smtClean="0">
                <a:latin typeface="Arial" charset="0"/>
              </a:rPr>
              <a:t> lain EUC </a:t>
            </a:r>
            <a:r>
              <a:rPr lang="en-US" sz="3600" dirty="0" err="1" smtClean="0">
                <a:latin typeface="Arial" charset="0"/>
              </a:rPr>
              <a:t>adalah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pengguna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teknologi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informasi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secara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langsung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oleh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pengguna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sistem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dengan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tanpa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melibatkan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tenaga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ahli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bidang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pemrograman</a:t>
            </a:r>
            <a:r>
              <a:rPr lang="en-US" sz="3600" dirty="0" smtClean="0">
                <a:latin typeface="Arial" charset="0"/>
              </a:rPr>
              <a:t>.</a:t>
            </a:r>
          </a:p>
          <a:p>
            <a:pPr marL="588963" indent="-531813">
              <a:buNone/>
            </a:pPr>
            <a:endParaRPr lang="id-ID" sz="36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EUC dan EUD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6400" indent="-406400"/>
            <a:r>
              <a:rPr lang="en-US" sz="3000" dirty="0" smtClean="0">
                <a:latin typeface="Arial" charset="0"/>
              </a:rPr>
              <a:t>EUD (end-user development) </a:t>
            </a:r>
            <a:r>
              <a:rPr lang="en-US" sz="3000" dirty="0" err="1" smtClean="0">
                <a:latin typeface="Arial" charset="0"/>
              </a:rPr>
              <a:t>adalah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pengembangan</a:t>
            </a:r>
            <a:r>
              <a:rPr lang="en-US" sz="3000" dirty="0" smtClean="0">
                <a:latin typeface="Arial" charset="0"/>
              </a:rPr>
              <a:t> program </a:t>
            </a:r>
            <a:r>
              <a:rPr lang="en-US" sz="3000" dirty="0" err="1" smtClean="0">
                <a:latin typeface="Arial" charset="0"/>
              </a:rPr>
              <a:t>aplikasi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untuk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memenuhi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kebutuhan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parsial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pengguna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teknologi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informasi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dengan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melibatkan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tenaga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ahli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di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bidang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pemrograman</a:t>
            </a:r>
            <a:r>
              <a:rPr lang="en-US" sz="3000" dirty="0" smtClean="0">
                <a:latin typeface="Arial" charset="0"/>
              </a:rPr>
              <a:t>, </a:t>
            </a:r>
            <a:r>
              <a:rPr lang="en-US" sz="3000" dirty="0" err="1" smtClean="0">
                <a:latin typeface="Arial" charset="0"/>
              </a:rPr>
              <a:t>misalnya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pengembanga</a:t>
            </a:r>
            <a:r>
              <a:rPr lang="en-US" sz="3000" dirty="0" smtClean="0">
                <a:latin typeface="Arial" charset="0"/>
              </a:rPr>
              <a:t> program </a:t>
            </a:r>
            <a:r>
              <a:rPr lang="en-US" sz="3000" dirty="0" err="1" smtClean="0">
                <a:latin typeface="Arial" charset="0"/>
              </a:rPr>
              <a:t>aplikasi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untuk</a:t>
            </a:r>
            <a:r>
              <a:rPr lang="en-US" sz="3000" dirty="0" smtClean="0">
                <a:latin typeface="Arial" charset="0"/>
              </a:rPr>
              <a:t>:</a:t>
            </a:r>
          </a:p>
          <a:p>
            <a:pPr marL="806450" lvl="1" indent="-406400"/>
            <a:r>
              <a:rPr lang="en-US" sz="3000" dirty="0" err="1" smtClean="0">
                <a:latin typeface="Arial" charset="0"/>
              </a:rPr>
              <a:t>Pengambilan</a:t>
            </a:r>
            <a:r>
              <a:rPr lang="en-US" sz="3000" dirty="0" smtClean="0">
                <a:latin typeface="Arial" charset="0"/>
              </a:rPr>
              <a:t> data </a:t>
            </a:r>
            <a:r>
              <a:rPr lang="en-US" sz="3000" dirty="0" err="1" smtClean="0">
                <a:latin typeface="Arial" charset="0"/>
              </a:rPr>
              <a:t>dari</a:t>
            </a:r>
            <a:r>
              <a:rPr lang="en-US" sz="3000" dirty="0" smtClean="0">
                <a:latin typeface="Arial" charset="0"/>
              </a:rPr>
              <a:t> data base </a:t>
            </a:r>
            <a:r>
              <a:rPr lang="en-US" sz="3000" dirty="0" err="1" smtClean="0">
                <a:latin typeface="Arial" charset="0"/>
              </a:rPr>
              <a:t>perusahaan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untuk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membuat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laporan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sederhana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atau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untuk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memenuhi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kebutuhan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sesaat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tertentu</a:t>
            </a:r>
            <a:r>
              <a:rPr lang="en-US" sz="3000" dirty="0" smtClean="0">
                <a:latin typeface="Arial" charset="0"/>
              </a:rPr>
              <a:t>.</a:t>
            </a:r>
          </a:p>
          <a:p>
            <a:pPr marL="588963" indent="-531813">
              <a:buNone/>
            </a:pPr>
            <a:endParaRPr lang="id-ID" sz="3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EUC dan EUD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06450" lvl="1" indent="-406400"/>
            <a:r>
              <a:rPr lang="en-US" sz="3200" dirty="0" err="1" smtClean="0">
                <a:latin typeface="Arial" charset="0"/>
              </a:rPr>
              <a:t>Melakukan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operasi</a:t>
            </a:r>
            <a:r>
              <a:rPr lang="en-US" sz="3200" dirty="0" smtClean="0">
                <a:latin typeface="Arial" charset="0"/>
              </a:rPr>
              <a:t> “what-if”,  </a:t>
            </a:r>
            <a:r>
              <a:rPr lang="en-US" sz="3200" dirty="0" err="1" smtClean="0">
                <a:latin typeface="Arial" charset="0"/>
              </a:rPr>
              <a:t>analisis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sensitifitas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atau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analisis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statistika</a:t>
            </a:r>
            <a:r>
              <a:rPr lang="en-US" sz="3200" dirty="0" smtClean="0">
                <a:latin typeface="Arial" charset="0"/>
              </a:rPr>
              <a:t>.</a:t>
            </a:r>
          </a:p>
          <a:p>
            <a:pPr marL="806450" lvl="1" indent="-406400"/>
            <a:r>
              <a:rPr lang="en-US" sz="3200" dirty="0" err="1" smtClean="0">
                <a:latin typeface="Arial" charset="0"/>
              </a:rPr>
              <a:t>Mengembangkan</a:t>
            </a:r>
            <a:r>
              <a:rPr lang="en-US" sz="3200" dirty="0" smtClean="0">
                <a:latin typeface="Arial" charset="0"/>
              </a:rPr>
              <a:t> program </a:t>
            </a:r>
            <a:r>
              <a:rPr lang="en-US" sz="3200" dirty="0" err="1" smtClean="0">
                <a:latin typeface="Arial" charset="0"/>
              </a:rPr>
              <a:t>aplikasi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dengan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memanfaatkan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prewritten software </a:t>
            </a:r>
            <a:r>
              <a:rPr lang="en-US" sz="3200" dirty="0" err="1" smtClean="0">
                <a:latin typeface="Arial" charset="0"/>
              </a:rPr>
              <a:t>seperti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spreadsheet </a:t>
            </a:r>
            <a:r>
              <a:rPr lang="en-US" sz="3200" dirty="0" err="1" smtClean="0">
                <a:latin typeface="Arial" charset="0"/>
              </a:rPr>
              <a:t>atau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data base.</a:t>
            </a:r>
          </a:p>
          <a:p>
            <a:pPr marL="806450" lvl="1" indent="-406400"/>
            <a:r>
              <a:rPr lang="en-US" sz="3200" dirty="0" err="1" smtClean="0">
                <a:latin typeface="Arial" charset="0"/>
              </a:rPr>
              <a:t>Pembuatan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tabel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atau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daftar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seperti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tabel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depresiasi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tabel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umur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piutang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atau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tabel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amortisasi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biaya</a:t>
            </a:r>
            <a:r>
              <a:rPr lang="en-US" sz="3200" dirty="0" smtClean="0">
                <a:latin typeface="Arial" charset="0"/>
              </a:rPr>
              <a:t>.</a:t>
            </a:r>
          </a:p>
          <a:p>
            <a:pPr marL="588963" indent="-531813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KEUNGGULAN DAN KELEMAHAN EUC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6400" indent="-406400">
              <a:buNone/>
            </a:pPr>
            <a:r>
              <a:rPr lang="en-US" dirty="0" err="1" smtClean="0">
                <a:latin typeface="Arial" charset="0"/>
              </a:rPr>
              <a:t>Keunggulan</a:t>
            </a:r>
            <a:endParaRPr lang="en-US" dirty="0" smtClean="0">
              <a:latin typeface="Arial" charset="0"/>
            </a:endParaRPr>
          </a:p>
          <a:p>
            <a:pPr marL="406400" indent="-406400"/>
            <a:r>
              <a:rPr lang="en-US" dirty="0" err="1" smtClean="0">
                <a:latin typeface="Arial" charset="0"/>
              </a:rPr>
              <a:t>Pembuatan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pengendalian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implementasi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langsung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sesuai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spesifik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dibuat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cepat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Meringankan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tuntutan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penggunaan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sumberdaya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Mudah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difahami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dioperasikan</a:t>
            </a:r>
            <a:endParaRPr lang="en-US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PENGEMBANGAN SISTEM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85800" y="1000109"/>
          <a:ext cx="7543800" cy="4857784"/>
        </p:xfrm>
        <a:graphic>
          <a:graphicData uri="http://schemas.openxmlformats.org/presentationml/2006/ole">
            <p:oleObj spid="_x0000_s6146" name="Visio" r:id="rId3" imgW="8231505" imgH="5760006" progId="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KEUNGGULAN DAN KELEMAHAN EUC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30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6400" indent="-406400">
              <a:buNone/>
            </a:pPr>
            <a:r>
              <a:rPr lang="en-US" dirty="0" err="1" smtClean="0">
                <a:latin typeface="Arial" charset="0"/>
              </a:rPr>
              <a:t>Kelemahan</a:t>
            </a:r>
            <a:endParaRPr lang="en-US" dirty="0" smtClean="0">
              <a:latin typeface="Arial" charset="0"/>
            </a:endParaRP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mengandung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banyak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kelemahan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kesalahan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diimplementasikan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tanpa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pengujian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justru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efisien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memerlukan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sumberdaya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lebih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banyak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dikendalian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didokumentasikan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memadai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tidak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kompatibel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yang lain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organisasi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Terjadi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duplikasi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memboroskan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sumberdaya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organisasi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406400" indent="-406400"/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keseluruhan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menjadi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lebih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mahal</a:t>
            </a:r>
            <a:endParaRPr lang="en-US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31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STUDI KELAYAKAN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786346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tabLst>
                <a:tab pos="514350" algn="l"/>
              </a:tabLst>
            </a:pPr>
            <a:r>
              <a:rPr lang="en-US" sz="3600" dirty="0" err="1" smtClean="0">
                <a:latin typeface="Arial" charset="0"/>
              </a:rPr>
              <a:t>Studi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sistem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dilakukan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pada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setiap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tahap</a:t>
            </a:r>
            <a:r>
              <a:rPr lang="en-US" sz="3600" dirty="0" smtClean="0">
                <a:latin typeface="Arial" charset="0"/>
              </a:rPr>
              <a:t> SDLC, </a:t>
            </a:r>
            <a:r>
              <a:rPr lang="en-US" sz="3600" dirty="0" err="1" smtClean="0">
                <a:latin typeface="Arial" charset="0"/>
              </a:rPr>
              <a:t>mencakup</a:t>
            </a:r>
            <a:r>
              <a:rPr lang="en-US" sz="3600" dirty="0" smtClean="0">
                <a:latin typeface="Arial" charset="0"/>
              </a:rPr>
              <a:t>:</a:t>
            </a: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ekonomi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teknis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waktu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pengembangan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legal</a:t>
            </a: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Kelayakan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pengoperasian</a:t>
            </a:r>
            <a:endParaRPr lang="en-US" sz="3600" dirty="0" smtClean="0">
              <a:latin typeface="Arial" charset="0"/>
            </a:endParaRPr>
          </a:p>
          <a:p>
            <a:endParaRPr lang="id-ID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ANALISIS SISTEM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tabLst>
                <a:tab pos="514350" algn="l"/>
              </a:tabLst>
            </a:pPr>
            <a:r>
              <a:rPr lang="id-ID" sz="3600" dirty="0" smtClean="0">
                <a:latin typeface="Arial" charset="0"/>
              </a:rPr>
              <a:t>Mencakup: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Investigasi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pendahuluan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Survei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sistem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Studi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kelayakan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Analisis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kebutuhan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informasi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Analisis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perysaratan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sistem</a:t>
            </a:r>
            <a:endParaRPr lang="en-US" sz="3600" dirty="0" smtClean="0">
              <a:latin typeface="Arial" charset="0"/>
            </a:endParaRPr>
          </a:p>
          <a:p>
            <a:pPr marL="0" indent="0">
              <a:tabLst>
                <a:tab pos="514350" algn="l"/>
              </a:tabLst>
            </a:pPr>
            <a:r>
              <a:rPr lang="en-US" sz="3600" dirty="0" smtClean="0">
                <a:latin typeface="Arial" charset="0"/>
              </a:rPr>
              <a:t> 	</a:t>
            </a:r>
            <a:r>
              <a:rPr lang="en-US" sz="3600" dirty="0" err="1" smtClean="0">
                <a:latin typeface="Arial" charset="0"/>
              </a:rPr>
              <a:t>Laporan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hasis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analisis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sistem</a:t>
            </a:r>
            <a:endParaRPr lang="en-US" sz="3600" dirty="0" smtClean="0">
              <a:latin typeface="Arial" charset="0"/>
            </a:endParaRPr>
          </a:p>
          <a:p>
            <a:endParaRPr lang="id-ID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PERANCANGAN KONSEP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Tx/>
              <a:buNone/>
              <a:tabLst>
                <a:tab pos="514350" algn="l"/>
              </a:tabLst>
            </a:pPr>
            <a:r>
              <a:rPr lang="id-ID" sz="4000" dirty="0" smtClean="0">
                <a:latin typeface="Arial" charset="0"/>
              </a:rPr>
              <a:t>Mencakup</a:t>
            </a:r>
            <a:r>
              <a:rPr lang="en-US" sz="4000" dirty="0" smtClean="0">
                <a:latin typeface="Arial" charset="0"/>
              </a:rPr>
              <a:t>: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Identifikasi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dan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evaluasi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alternatif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desain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Penentuan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spesifikasi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desain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Penentuan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kebutuhan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perangkat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Laporan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hasil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perancangan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konsep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endParaRPr lang="id-ID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PERANCANGAN FISIK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None/>
              <a:tabLst>
                <a:tab pos="514350" algn="l"/>
              </a:tabLst>
            </a:pPr>
            <a:r>
              <a:rPr lang="id-ID" sz="4000" dirty="0" smtClean="0">
                <a:latin typeface="Arial" charset="0"/>
              </a:rPr>
              <a:t>Mencakup: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Perancangan</a:t>
            </a:r>
            <a:r>
              <a:rPr lang="en-US" sz="4000" dirty="0" smtClean="0">
                <a:latin typeface="Arial" charset="0"/>
              </a:rPr>
              <a:t> output, data base, </a:t>
            </a:r>
            <a:r>
              <a:rPr lang="en-US" sz="4000" dirty="0" err="1" smtClean="0">
                <a:latin typeface="Arial" charset="0"/>
              </a:rPr>
              <a:t>dan</a:t>
            </a:r>
            <a:r>
              <a:rPr lang="en-US" sz="4000" dirty="0" smtClean="0">
                <a:latin typeface="Arial" charset="0"/>
              </a:rPr>
              <a:t> input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Penyediaan</a:t>
            </a:r>
            <a:r>
              <a:rPr lang="en-US" sz="4000" dirty="0" smtClean="0">
                <a:latin typeface="Arial" charset="0"/>
              </a:rPr>
              <a:t>/</a:t>
            </a:r>
            <a:r>
              <a:rPr lang="en-US" sz="4000" dirty="0" err="1" smtClean="0">
                <a:latin typeface="Arial" charset="0"/>
              </a:rPr>
              <a:t>pembuatan</a:t>
            </a:r>
            <a:r>
              <a:rPr lang="en-US" sz="4000" dirty="0" smtClean="0">
                <a:latin typeface="Arial" charset="0"/>
              </a:rPr>
              <a:t> program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Perancangan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prosedur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operasi</a:t>
            </a:r>
            <a:r>
              <a:rPr lang="en-US" sz="4000" dirty="0" smtClean="0">
                <a:latin typeface="Arial" charset="0"/>
              </a:rPr>
              <a:t>.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Perancangan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prosedur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pengendalian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Laporan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hasil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perancangan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fisik</a:t>
            </a:r>
            <a:endParaRPr lang="en-US" sz="4000" dirty="0" smtClean="0">
              <a:latin typeface="Arial" charset="0"/>
            </a:endParaRPr>
          </a:p>
          <a:p>
            <a:endParaRPr lang="id-ID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IMPLEMENTASI DAN KONVERSI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None/>
              <a:tabLst>
                <a:tab pos="514350" algn="l"/>
              </a:tabLst>
            </a:pPr>
            <a:r>
              <a:rPr lang="id-ID" dirty="0" smtClean="0">
                <a:latin typeface="Arial" charset="0"/>
              </a:rPr>
              <a:t>Mencakup: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Perencanaan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implementasi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konversi</a:t>
            </a:r>
            <a:endParaRPr lang="en-US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Pemasangan</a:t>
            </a:r>
            <a:r>
              <a:rPr lang="en-US" dirty="0" smtClean="0">
                <a:latin typeface="Arial" charset="0"/>
              </a:rPr>
              <a:t> hardware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software</a:t>
            </a: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Pelatihan</a:t>
            </a:r>
            <a:r>
              <a:rPr lang="en-US" dirty="0" smtClean="0">
                <a:latin typeface="Arial" charset="0"/>
              </a:rPr>
              <a:t> staff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uji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coba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endParaRPr lang="en-US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Penyelesaian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dokumentasi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endParaRPr lang="en-US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Konversi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lama </a:t>
            </a:r>
            <a:r>
              <a:rPr lang="en-US" dirty="0" err="1" smtClean="0">
                <a:latin typeface="Arial" charset="0"/>
              </a:rPr>
              <a:t>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baru</a:t>
            </a:r>
            <a:endParaRPr lang="en-US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Penyelerasan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serta</a:t>
            </a:r>
            <a:r>
              <a:rPr lang="en-US" dirty="0" smtClean="0">
                <a:latin typeface="Arial" charset="0"/>
              </a:rPr>
              <a:t> review </a:t>
            </a:r>
            <a:r>
              <a:rPr lang="en-US" dirty="0" err="1" smtClean="0">
                <a:latin typeface="Arial" charset="0"/>
              </a:rPr>
              <a:t>hasil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implementasi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konversi</a:t>
            </a:r>
            <a:endParaRPr lang="en-US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tabLst>
                <a:tab pos="514350" algn="l"/>
              </a:tabLst>
            </a:pPr>
            <a:r>
              <a:rPr lang="en-US" dirty="0" err="1" smtClean="0">
                <a:latin typeface="Arial" charset="0"/>
              </a:rPr>
              <a:t>Laporan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hasil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implementasi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konversi</a:t>
            </a:r>
            <a:endParaRPr lang="en-US" dirty="0" smtClean="0">
              <a:latin typeface="Arial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OPERASI DAN PEMELIHARAAN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  <a:tabLst>
                <a:tab pos="514350" algn="l"/>
              </a:tabLst>
            </a:pPr>
            <a:r>
              <a:rPr lang="id-ID" sz="4000" dirty="0" smtClean="0">
                <a:latin typeface="Arial" charset="0"/>
              </a:rPr>
              <a:t>Mencakup:</a:t>
            </a:r>
          </a:p>
          <a:p>
            <a:pPr marL="514350" indent="-514350"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Pengoperasian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Modifikasi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Pemeliharaan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rutin</a:t>
            </a:r>
            <a:endParaRPr lang="en-US" sz="4000" dirty="0" smtClean="0">
              <a:latin typeface="Arial" charset="0"/>
            </a:endParaRPr>
          </a:p>
          <a:p>
            <a:pPr marL="514350" indent="-514350">
              <a:tabLst>
                <a:tab pos="514350" algn="l"/>
              </a:tabLst>
            </a:pPr>
            <a:r>
              <a:rPr lang="en-US" sz="4000" dirty="0" err="1" smtClean="0">
                <a:latin typeface="Arial" charset="0"/>
              </a:rPr>
              <a:t>Pelaporan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hasil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operasi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dan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potensi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pengembangan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sistem</a:t>
            </a:r>
            <a:endParaRPr lang="en-US" sz="4000" dirty="0" smtClean="0">
              <a:latin typeface="Arial" charset="0"/>
            </a:endParaRPr>
          </a:p>
          <a:p>
            <a:endParaRPr lang="id-ID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1439</Words>
  <Application>Microsoft Office PowerPoint</Application>
  <PresentationFormat>On-screen Show (4:3)</PresentationFormat>
  <Paragraphs>229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Custom Design</vt:lpstr>
      <vt:lpstr>Visio</vt:lpstr>
      <vt:lpstr>BAGIAN VI PEGEMBANGAN SISTEM</vt:lpstr>
      <vt:lpstr>ALASAN PENGEMBANGAN SISTEM</vt:lpstr>
      <vt:lpstr>SIKLUS PENGEMBANGAN SISTEM</vt:lpstr>
      <vt:lpstr>STUDI KELAYAKAN</vt:lpstr>
      <vt:lpstr>ANALISIS SISTEM</vt:lpstr>
      <vt:lpstr>PERANCANGAN KONSEP </vt:lpstr>
      <vt:lpstr>PERANCANGAN FISIK</vt:lpstr>
      <vt:lpstr>IMPLEMENTASI DAN KONVERSI</vt:lpstr>
      <vt:lpstr>OPERASI DAN PEMELIHARAAN</vt:lpstr>
      <vt:lpstr>REVISI TAHAP PENGEMBANGAN SISTEM</vt:lpstr>
      <vt:lpstr>KRITERIA SISTEM YANG BAIK</vt:lpstr>
      <vt:lpstr>KRITERIA SISTEM YANG BAIK</vt:lpstr>
      <vt:lpstr>KRITERIA SISTEM YANG BAIK</vt:lpstr>
      <vt:lpstr>PENGADAAN SOFTWARE</vt:lpstr>
      <vt:lpstr>PEDOMAN PENGEMBANGAN SOFTWARE</vt:lpstr>
      <vt:lpstr>EVALUASI PENYEDIA HARDWARE DAN SOFTWARE</vt:lpstr>
      <vt:lpstr>EVALUASI KRITERIA SOFTWARE</vt:lpstr>
      <vt:lpstr>EVALUASI KRITERIA SOFTWARE</vt:lpstr>
      <vt:lpstr>EVALUASI KRITERIA HARDWARE</vt:lpstr>
      <vt:lpstr>EVALUASI KRITERIA HARDWARE</vt:lpstr>
      <vt:lpstr>OUTSOURCING</vt:lpstr>
      <vt:lpstr>OUTSOURCING</vt:lpstr>
      <vt:lpstr>OUTSOURCING</vt:lpstr>
      <vt:lpstr>RISIKO OUTSOURCING</vt:lpstr>
      <vt:lpstr>RISIKO OUTSOURCING</vt:lpstr>
      <vt:lpstr>EUC dan EUD</vt:lpstr>
      <vt:lpstr>EUC dan EUD</vt:lpstr>
      <vt:lpstr>EUC dan EUD</vt:lpstr>
      <vt:lpstr>KEUNGGULAN DAN KELEMAHAN EUC</vt:lpstr>
      <vt:lpstr>KEUNGGULAN DAN KELEMAHAN EUC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SAMSUNG</cp:lastModifiedBy>
  <cp:revision>333</cp:revision>
  <dcterms:created xsi:type="dcterms:W3CDTF">2015-03-15T07:45:02Z</dcterms:created>
  <dcterms:modified xsi:type="dcterms:W3CDTF">2015-06-30T22:32:47Z</dcterms:modified>
</cp:coreProperties>
</file>