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56" r:id="rId3"/>
    <p:sldId id="302" r:id="rId4"/>
    <p:sldId id="306" r:id="rId5"/>
    <p:sldId id="307" r:id="rId6"/>
    <p:sldId id="303" r:id="rId7"/>
    <p:sldId id="304" r:id="rId8"/>
    <p:sldId id="309" r:id="rId9"/>
    <p:sldId id="308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269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28404-2F1A-473C-842D-F26D3F07D154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69C0C-70BC-453A-BC6A-740710DEED7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16" y="6286520"/>
            <a:ext cx="232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id-ID" dirty="0" smtClean="0"/>
              <a:t>Sistem Informasi Manajemen</a:t>
            </a:r>
            <a:endParaRPr lang="id-ID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358082" y="6357958"/>
            <a:ext cx="857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Halaman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43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16" y="6286520"/>
            <a:ext cx="232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id-ID" dirty="0" smtClean="0"/>
              <a:t>Sistem Informasi Manajemen</a:t>
            </a:r>
            <a:endParaRPr lang="id-ID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429520" y="6357958"/>
            <a:ext cx="857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Halaman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57158" y="6215082"/>
            <a:ext cx="835824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6776" y="6356350"/>
            <a:ext cx="4000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BA9F3-8942-46F3-BAEF-2C2175FEA74D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3116"/>
            <a:ext cx="9144000" cy="1500198"/>
          </a:xfrm>
        </p:spPr>
        <p:txBody>
          <a:bodyPr>
            <a:noAutofit/>
          </a:bodyPr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BAGIAN V</a:t>
            </a:r>
            <a:br>
              <a:rPr lang="id-ID" sz="2800" b="1" dirty="0" smtClean="0">
                <a:latin typeface="Arial" pitchFamily="34" charset="0"/>
                <a:cs typeface="Arial" pitchFamily="34" charset="0"/>
              </a:rPr>
            </a:b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ELECTRONIC COMMERCE</a:t>
            </a:r>
            <a:endParaRPr lang="id-ID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E-COMMERCE AND VALUE CHAIN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None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Value Chain – Support Activities</a:t>
            </a:r>
          </a:p>
          <a:p>
            <a:pPr marL="520700" indent="-520700">
              <a:buFont typeface="+mj-lt"/>
              <a:buAutoNum type="arabicPeriod" startAt="3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Infrastructure: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EFT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(electronic fund transfer)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FEDI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(financial electronic data interchange)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pembayaran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elektronik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lain.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520700" indent="-520700"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028700" lvl="1" indent="-508000">
              <a:buNone/>
              <a:defRPr/>
            </a:pPr>
            <a:endParaRPr lang="id-ID" sz="3200" dirty="0" smtClean="0">
              <a:latin typeface="Arial" pitchFamily="34" charset="0"/>
              <a:cs typeface="Arial" pitchFamily="34" charset="0"/>
            </a:endParaRPr>
          </a:p>
          <a:p>
            <a:pPr marL="1028700" lvl="1" indent="-508000"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169988" lvl="1" indent="-539750">
              <a:defRPr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FAKTOR SUKSES E-BUSINESS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0113" indent="-900113">
              <a:buFont typeface="Times New Roman" pitchFamily="18" charset="0"/>
              <a:buAutoNum type="arabicPeriod"/>
            </a:pPr>
            <a:r>
              <a:rPr lang="en-US" sz="3600" dirty="0" smtClean="0">
                <a:latin typeface="Arial" charset="0"/>
                <a:cs typeface="Arial" charset="0"/>
              </a:rPr>
              <a:t>Tingkat </a:t>
            </a:r>
            <a:r>
              <a:rPr lang="en-US" sz="3600" dirty="0" err="1" smtClean="0">
                <a:latin typeface="Arial" charset="0"/>
                <a:cs typeface="Arial" charset="0"/>
              </a:rPr>
              <a:t>kesesuaian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dan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dukungan</a:t>
            </a:r>
            <a:r>
              <a:rPr lang="en-US" sz="3600" dirty="0" smtClean="0">
                <a:latin typeface="Arial" charset="0"/>
                <a:cs typeface="Arial" charset="0"/>
              </a:rPr>
              <a:t> e-business </a:t>
            </a:r>
            <a:r>
              <a:rPr lang="en-US" sz="3600" dirty="0" err="1" smtClean="0">
                <a:latin typeface="Arial" charset="0"/>
                <a:cs typeface="Arial" charset="0"/>
              </a:rPr>
              <a:t>terhadap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aktivitas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operasional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perusahaan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serta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strategi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bisnis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secara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keseluruhan</a:t>
            </a:r>
            <a:r>
              <a:rPr lang="en-US" sz="3600" dirty="0" smtClean="0">
                <a:latin typeface="Arial" charset="0"/>
                <a:cs typeface="Arial" charset="0"/>
              </a:rPr>
              <a:t>.</a:t>
            </a:r>
          </a:p>
          <a:p>
            <a:pPr marL="900113" indent="-900113">
              <a:buFont typeface="Times New Roman" pitchFamily="18" charset="0"/>
              <a:buAutoNum type="arabicPeriod"/>
            </a:pPr>
            <a:r>
              <a:rPr lang="en-US" sz="3600" dirty="0" smtClean="0">
                <a:latin typeface="Arial" charset="0"/>
                <a:cs typeface="Arial" charset="0"/>
              </a:rPr>
              <a:t>Tingkat </a:t>
            </a:r>
            <a:r>
              <a:rPr lang="en-US" sz="3600" dirty="0" err="1" smtClean="0">
                <a:latin typeface="Arial" charset="0"/>
                <a:cs typeface="Arial" charset="0"/>
              </a:rPr>
              <a:t>kemampuan</a:t>
            </a:r>
            <a:r>
              <a:rPr lang="en-US" sz="3600" dirty="0" smtClean="0">
                <a:latin typeface="Arial" charset="0"/>
                <a:cs typeface="Arial" charset="0"/>
              </a:rPr>
              <a:t> e-business </a:t>
            </a:r>
            <a:r>
              <a:rPr lang="en-US" sz="3600" dirty="0" err="1" smtClean="0">
                <a:latin typeface="Arial" charset="0"/>
                <a:cs typeface="Arial" charset="0"/>
              </a:rPr>
              <a:t>dalam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memenuhi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tuntutan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karakteristik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transaksi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elektronik</a:t>
            </a:r>
            <a:r>
              <a:rPr lang="en-US" sz="3600" dirty="0" smtClean="0">
                <a:latin typeface="Arial" charset="0"/>
                <a:cs typeface="Arial" charset="0"/>
              </a:rPr>
              <a:t>, </a:t>
            </a:r>
            <a:r>
              <a:rPr lang="en-US" sz="3600" dirty="0" err="1" smtClean="0">
                <a:latin typeface="Arial" charset="0"/>
                <a:cs typeface="Arial" charset="0"/>
              </a:rPr>
              <a:t>seperti</a:t>
            </a:r>
            <a:r>
              <a:rPr lang="en-US" sz="3600" dirty="0" smtClean="0">
                <a:latin typeface="Arial" charset="0"/>
                <a:cs typeface="Arial" charset="0"/>
              </a:rPr>
              <a:t>: </a:t>
            </a:r>
            <a:r>
              <a:rPr lang="en-US" sz="3600" b="1" i="1" dirty="0" smtClean="0">
                <a:latin typeface="Arial" charset="0"/>
                <a:cs typeface="Arial" charset="0"/>
              </a:rPr>
              <a:t>validity, integrity, </a:t>
            </a:r>
            <a:r>
              <a:rPr lang="en-US" sz="3600" b="1" i="1" dirty="0" err="1" smtClean="0">
                <a:latin typeface="Arial" charset="0"/>
                <a:cs typeface="Arial" charset="0"/>
              </a:rPr>
              <a:t>dan</a:t>
            </a:r>
            <a:r>
              <a:rPr lang="en-US" sz="3600" b="1" i="1" dirty="0" smtClean="0">
                <a:latin typeface="Arial" charset="0"/>
                <a:cs typeface="Arial" charset="0"/>
              </a:rPr>
              <a:t> privacy</a:t>
            </a:r>
            <a:r>
              <a:rPr lang="en-US" sz="3600" dirty="0" smtClean="0">
                <a:latin typeface="Arial" charset="0"/>
                <a:cs typeface="Arial" charset="0"/>
              </a:rPr>
              <a:t> (VIP)</a:t>
            </a:r>
          </a:p>
          <a:p>
            <a:endParaRPr lang="id-ID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FITURE E-BUSINESS/E-COMMERCE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tabLst>
                <a:tab pos="457200" algn="l"/>
              </a:tabLst>
            </a:pPr>
            <a:r>
              <a:rPr lang="en-US" b="1" i="1" dirty="0" smtClean="0">
                <a:latin typeface="Arial" charset="0"/>
              </a:rPr>
              <a:t>Electronic Data Interchange (EDI).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EDI </a:t>
            </a:r>
            <a:r>
              <a:rPr lang="en-US" dirty="0" err="1" smtClean="0">
                <a:latin typeface="Arial" charset="0"/>
              </a:rPr>
              <a:t>adalah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pertukaran</a:t>
            </a:r>
            <a:r>
              <a:rPr lang="en-US" dirty="0" smtClean="0">
                <a:latin typeface="Arial" charset="0"/>
              </a:rPr>
              <a:t> data </a:t>
            </a:r>
            <a:r>
              <a:rPr lang="en-US" dirty="0" err="1" smtClean="0">
                <a:latin typeface="Arial" charset="0"/>
              </a:rPr>
              <a:t>secara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elektronik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untuk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transaksi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bisnis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untuk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meningkatkan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kecepatan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akurasi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pemrosesan</a:t>
            </a:r>
            <a:r>
              <a:rPr lang="en-US" dirty="0" smtClean="0">
                <a:latin typeface="Arial" charset="0"/>
              </a:rPr>
              <a:t> data. </a:t>
            </a:r>
            <a:endParaRPr lang="en-US" b="1" dirty="0" smtClean="0">
              <a:latin typeface="Arial" charset="0"/>
            </a:endParaRPr>
          </a:p>
          <a:p>
            <a:pPr marL="457200" indent="-457200">
              <a:tabLst>
                <a:tab pos="457200" algn="l"/>
              </a:tabLst>
            </a:pPr>
            <a:r>
              <a:rPr lang="en-US" b="1" i="1" dirty="0" err="1" smtClean="0">
                <a:latin typeface="Arial" charset="0"/>
              </a:rPr>
              <a:t>Fina</a:t>
            </a:r>
            <a:r>
              <a:rPr lang="id-ID" b="1" i="1" dirty="0" smtClean="0">
                <a:latin typeface="Arial" charset="0"/>
              </a:rPr>
              <a:t>n</a:t>
            </a:r>
            <a:r>
              <a:rPr lang="en-US" b="1" i="1" dirty="0" err="1" smtClean="0">
                <a:latin typeface="Arial" charset="0"/>
              </a:rPr>
              <a:t>cial</a:t>
            </a:r>
            <a:r>
              <a:rPr lang="en-US" b="1" i="1" dirty="0" smtClean="0">
                <a:latin typeface="Arial" charset="0"/>
              </a:rPr>
              <a:t> </a:t>
            </a:r>
            <a:r>
              <a:rPr lang="en-US" b="1" i="1" dirty="0" smtClean="0">
                <a:latin typeface="Arial" charset="0"/>
              </a:rPr>
              <a:t>Electronic Data Interchange (FEDI). </a:t>
            </a:r>
            <a:r>
              <a:rPr lang="en-US" b="1" dirty="0" smtClean="0">
                <a:latin typeface="Arial" charset="0"/>
              </a:rPr>
              <a:t>FEDI </a:t>
            </a:r>
            <a:r>
              <a:rPr lang="en-US" dirty="0" err="1" smtClean="0">
                <a:latin typeface="Arial" charset="0"/>
              </a:rPr>
              <a:t>adalah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integrasi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antara</a:t>
            </a:r>
            <a:r>
              <a:rPr lang="en-US" dirty="0" smtClean="0">
                <a:latin typeface="Arial" charset="0"/>
              </a:rPr>
              <a:t> EDI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EFT (</a:t>
            </a:r>
            <a:r>
              <a:rPr lang="en-US" b="1" i="1" dirty="0" smtClean="0">
                <a:latin typeface="Arial" charset="0"/>
              </a:rPr>
              <a:t>electronic fund transfer). </a:t>
            </a:r>
            <a:r>
              <a:rPr lang="en-US" dirty="0" smtClean="0">
                <a:latin typeface="Arial" charset="0"/>
              </a:rPr>
              <a:t>EFT </a:t>
            </a:r>
            <a:r>
              <a:rPr lang="en-US" dirty="0" err="1" smtClean="0">
                <a:latin typeface="Arial" charset="0"/>
              </a:rPr>
              <a:t>dijalankan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melalui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perbankan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disebut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Automated Clearing House (ACH) Network.</a:t>
            </a:r>
          </a:p>
          <a:p>
            <a:pPr marL="457200" indent="-457200">
              <a:tabLst>
                <a:tab pos="457200" algn="l"/>
              </a:tabLst>
            </a:pPr>
            <a:r>
              <a:rPr lang="en-US" b="1" dirty="0" smtClean="0">
                <a:latin typeface="Arial" charset="0"/>
              </a:rPr>
              <a:t>FVAN </a:t>
            </a:r>
            <a:r>
              <a:rPr lang="en-US" b="1" i="1" dirty="0" smtClean="0">
                <a:latin typeface="Arial" charset="0"/>
              </a:rPr>
              <a:t>(financial value-added network).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FVAN </a:t>
            </a:r>
            <a:r>
              <a:rPr lang="en-US" dirty="0" err="1" smtClean="0">
                <a:latin typeface="Arial" charset="0"/>
              </a:rPr>
              <a:t>adalah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jaringan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dikelola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oleh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lembaga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independen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untuk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menawarkan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jasa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koneksi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antara</a:t>
            </a:r>
            <a:r>
              <a:rPr lang="en-US" dirty="0" smtClean="0">
                <a:latin typeface="Arial" charset="0"/>
              </a:rPr>
              <a:t> EDI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ACH.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FITURE E-BUSINESS/E-COMMERCE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tabLst>
                <a:tab pos="457200" algn="l"/>
              </a:tabLst>
            </a:pPr>
            <a:r>
              <a:rPr lang="en-US" sz="2800" b="1" dirty="0" smtClean="0">
                <a:latin typeface="Arial" charset="0"/>
              </a:rPr>
              <a:t>Application </a:t>
            </a:r>
            <a:r>
              <a:rPr lang="en-US" sz="2800" b="1" dirty="0" smtClean="0">
                <a:latin typeface="Arial" charset="0"/>
              </a:rPr>
              <a:t>Service Provider (ASP), </a:t>
            </a:r>
            <a:r>
              <a:rPr lang="en-US" sz="2800" dirty="0" err="1" smtClean="0">
                <a:latin typeface="Arial" charset="0"/>
              </a:rPr>
              <a:t>adalah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perusahaan</a:t>
            </a:r>
            <a:r>
              <a:rPr lang="en-US" sz="2800" dirty="0" smtClean="0">
                <a:latin typeface="Arial" charset="0"/>
              </a:rPr>
              <a:t> yang </a:t>
            </a:r>
            <a:r>
              <a:rPr lang="en-US" sz="2800" dirty="0" err="1" smtClean="0">
                <a:latin typeface="Arial" charset="0"/>
              </a:rPr>
              <a:t>memberikan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jasa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penyediaan</a:t>
            </a:r>
            <a:r>
              <a:rPr lang="en-US" sz="2800" dirty="0" smtClean="0">
                <a:latin typeface="Arial" charset="0"/>
              </a:rPr>
              <a:t> program </a:t>
            </a:r>
            <a:r>
              <a:rPr lang="en-US" sz="2800" dirty="0" err="1" smtClean="0">
                <a:latin typeface="Arial" charset="0"/>
              </a:rPr>
              <a:t>aplikasi</a:t>
            </a:r>
            <a:r>
              <a:rPr lang="en-US" sz="2800" dirty="0" smtClean="0">
                <a:latin typeface="Arial" charset="0"/>
              </a:rPr>
              <a:t> yang </a:t>
            </a:r>
            <a:r>
              <a:rPr lang="en-US" sz="2800" dirty="0" err="1" smtClean="0">
                <a:latin typeface="Arial" charset="0"/>
              </a:rPr>
              <a:t>dijalankan</a:t>
            </a:r>
            <a:r>
              <a:rPr lang="en-US" sz="2800" dirty="0" smtClean="0">
                <a:latin typeface="Arial" charset="0"/>
              </a:rPr>
              <a:t> via internet. </a:t>
            </a:r>
          </a:p>
          <a:p>
            <a:pPr marL="457200" indent="-457200">
              <a:tabLst>
                <a:tab pos="457200" algn="l"/>
              </a:tabLst>
            </a:pPr>
            <a:r>
              <a:rPr lang="en-US" sz="2800" b="1" dirty="0" err="1" smtClean="0">
                <a:latin typeface="Arial" charset="0"/>
              </a:rPr>
              <a:t>Manfaat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jasa</a:t>
            </a:r>
            <a:r>
              <a:rPr lang="en-US" sz="2800" b="1" dirty="0" smtClean="0">
                <a:latin typeface="Arial" charset="0"/>
              </a:rPr>
              <a:t> ASP:</a:t>
            </a:r>
          </a:p>
          <a:p>
            <a:pPr marL="857250" lvl="1" indent="-457200">
              <a:tabLst>
                <a:tab pos="457200" algn="l"/>
              </a:tabLst>
            </a:pPr>
            <a:r>
              <a:rPr lang="en-US" sz="2400" dirty="0" err="1" smtClean="0">
                <a:latin typeface="Arial" charset="0"/>
              </a:rPr>
              <a:t>Biayanya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relatif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murah</a:t>
            </a:r>
            <a:r>
              <a:rPr lang="en-US" sz="2400" dirty="0" smtClean="0">
                <a:latin typeface="Arial" charset="0"/>
              </a:rPr>
              <a:t>.</a:t>
            </a:r>
          </a:p>
          <a:p>
            <a:pPr marL="857250" lvl="1" indent="-457200">
              <a:tabLst>
                <a:tab pos="457200" algn="l"/>
              </a:tabLst>
            </a:pPr>
            <a:r>
              <a:rPr lang="en-US" sz="2400" dirty="0" err="1" smtClean="0">
                <a:latin typeface="Arial" charset="0"/>
              </a:rPr>
              <a:t>Upgragrade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versi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terbaru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secara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otomatis</a:t>
            </a:r>
            <a:r>
              <a:rPr lang="en-US" sz="2400" dirty="0" smtClean="0">
                <a:latin typeface="Arial" charset="0"/>
              </a:rPr>
              <a:t>.</a:t>
            </a:r>
          </a:p>
          <a:p>
            <a:pPr marL="857250" lvl="1" indent="-457200">
              <a:tabLst>
                <a:tab pos="457200" algn="l"/>
              </a:tabLst>
            </a:pPr>
            <a:r>
              <a:rPr lang="en-US" sz="2400" dirty="0" err="1" smtClean="0">
                <a:latin typeface="Arial" charset="0"/>
              </a:rPr>
              <a:t>Memerlukan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lebih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sedikit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staf</a:t>
            </a:r>
            <a:r>
              <a:rPr lang="en-US" sz="2400" dirty="0" smtClean="0">
                <a:latin typeface="Arial" charset="0"/>
              </a:rPr>
              <a:t> IT.</a:t>
            </a:r>
          </a:p>
          <a:p>
            <a:pPr marL="857250" lvl="1" indent="-457200">
              <a:tabLst>
                <a:tab pos="457200" algn="l"/>
              </a:tabLst>
            </a:pPr>
            <a:r>
              <a:rPr lang="en-US" sz="2400" dirty="0" err="1" smtClean="0">
                <a:latin typeface="Arial" charset="0"/>
              </a:rPr>
              <a:t>Mengurangi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kebutuhan</a:t>
            </a:r>
            <a:r>
              <a:rPr lang="en-US" sz="2400" dirty="0" smtClean="0">
                <a:latin typeface="Arial" charset="0"/>
              </a:rPr>
              <a:t> hardware.</a:t>
            </a:r>
          </a:p>
          <a:p>
            <a:pPr marL="857250" lvl="1" indent="-457200">
              <a:tabLst>
                <a:tab pos="457200" algn="l"/>
              </a:tabLst>
            </a:pPr>
            <a:r>
              <a:rPr lang="en-US" sz="2400" dirty="0" err="1" smtClean="0">
                <a:latin typeface="Arial" charset="0"/>
              </a:rPr>
              <a:t>Fleksibel</a:t>
            </a:r>
            <a:r>
              <a:rPr lang="en-US" sz="2400" dirty="0" smtClean="0">
                <a:latin typeface="Arial" charset="0"/>
              </a:rPr>
              <a:t>.</a:t>
            </a:r>
          </a:p>
          <a:p>
            <a:pPr marL="857250" lvl="1" indent="-457200">
              <a:tabLst>
                <a:tab pos="457200" algn="l"/>
              </a:tabLst>
            </a:pPr>
            <a:r>
              <a:rPr lang="en-US" sz="2400" dirty="0" err="1" smtClean="0">
                <a:latin typeface="Arial" charset="0"/>
              </a:rPr>
              <a:t>Dukungan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pengetahuan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aspek-aspek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teknis</a:t>
            </a:r>
            <a:r>
              <a:rPr lang="en-US" sz="2400" dirty="0" smtClean="0">
                <a:latin typeface="Arial" charset="0"/>
              </a:rPr>
              <a:t>.</a:t>
            </a:r>
          </a:p>
          <a:p>
            <a:pPr marL="857250" lvl="1" indent="-457200">
              <a:tabLst>
                <a:tab pos="457200" algn="l"/>
              </a:tabLst>
            </a:pPr>
            <a:r>
              <a:rPr lang="en-US" sz="2400" dirty="0" err="1" smtClean="0">
                <a:latin typeface="Arial" charset="0"/>
              </a:rPr>
              <a:t>Jaminan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keamanan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kerahasiaan</a:t>
            </a:r>
            <a:r>
              <a:rPr lang="en-US" sz="2400" dirty="0" smtClean="0">
                <a:latin typeface="Arial" charset="0"/>
              </a:rPr>
              <a:t> data.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JENIS JARINGAN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12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i="1" dirty="0" smtClean="0">
                <a:latin typeface="Arial" charset="0"/>
              </a:rPr>
              <a:t>Local Area Network (LAN), </a:t>
            </a:r>
            <a:r>
              <a:rPr lang="en-US" dirty="0" err="1" smtClean="0">
                <a:latin typeface="Arial" charset="0"/>
              </a:rPr>
              <a:t>adalah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jaringan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komputer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dalam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satu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lokasi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misalnya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dalam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satu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bangunan</a:t>
            </a:r>
            <a:r>
              <a:rPr lang="en-US" dirty="0" smtClean="0">
                <a:latin typeface="Arial" charset="0"/>
              </a:rPr>
              <a:t>.</a:t>
            </a:r>
            <a:endParaRPr lang="en-US" i="1" dirty="0" smtClean="0">
              <a:latin typeface="Arial" charset="0"/>
            </a:endParaRP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i="1" dirty="0" smtClean="0">
                <a:latin typeface="Arial" charset="0"/>
              </a:rPr>
              <a:t>Wide Area Network (WAN)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adalah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jaringan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komputer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lintas</a:t>
            </a:r>
            <a:r>
              <a:rPr lang="en-US" dirty="0" smtClean="0">
                <a:latin typeface="Arial" charset="0"/>
              </a:rPr>
              <a:t> area.</a:t>
            </a: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i="1" dirty="0" smtClean="0">
                <a:latin typeface="Arial" charset="0"/>
              </a:rPr>
              <a:t>Internet, </a:t>
            </a:r>
            <a:r>
              <a:rPr lang="en-US" dirty="0" err="1" smtClean="0">
                <a:latin typeface="Arial" charset="0"/>
              </a:rPr>
              <a:t>adalah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jaringan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komunikasi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untuk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fasilitas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umum</a:t>
            </a:r>
            <a:r>
              <a:rPr lang="en-US" dirty="0" smtClean="0">
                <a:latin typeface="Arial" charset="0"/>
              </a:rPr>
              <a:t>. </a:t>
            </a:r>
            <a:r>
              <a:rPr lang="en-US" dirty="0" err="1" smtClean="0">
                <a:latin typeface="Arial" charset="0"/>
              </a:rPr>
              <a:t>Jaringan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untuk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jalur</a:t>
            </a:r>
            <a:r>
              <a:rPr lang="en-US" dirty="0" smtClean="0">
                <a:latin typeface="Arial" charset="0"/>
              </a:rPr>
              <a:t> internet </a:t>
            </a:r>
            <a:r>
              <a:rPr lang="en-US" dirty="0" err="1" smtClean="0">
                <a:latin typeface="Arial" charset="0"/>
              </a:rPr>
              <a:t>disebut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internet’s backbone. </a:t>
            </a:r>
            <a:r>
              <a:rPr lang="en-US" dirty="0" smtClean="0">
                <a:latin typeface="Arial" charset="0"/>
              </a:rPr>
              <a:t>Perusahaan yang </a:t>
            </a:r>
            <a:r>
              <a:rPr lang="en-US" dirty="0" err="1" smtClean="0">
                <a:latin typeface="Arial" charset="0"/>
              </a:rPr>
              <a:t>melayani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jaringan</a:t>
            </a:r>
            <a:r>
              <a:rPr lang="en-US" dirty="0" smtClean="0">
                <a:latin typeface="Arial" charset="0"/>
              </a:rPr>
              <a:t> internet </a:t>
            </a:r>
            <a:r>
              <a:rPr lang="en-US" dirty="0" err="1" smtClean="0">
                <a:latin typeface="Arial" charset="0"/>
              </a:rPr>
              <a:t>disebut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Internet Service Providers (ISPs).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JENIS JARINGAN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12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i="1" dirty="0" smtClean="0">
                <a:latin typeface="Arial" charset="0"/>
              </a:rPr>
              <a:t>Intranet, </a:t>
            </a:r>
            <a:r>
              <a:rPr lang="en-US" dirty="0" err="1" smtClean="0">
                <a:latin typeface="Arial" charset="0"/>
              </a:rPr>
              <a:t>adalah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jaringan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komputer</a:t>
            </a:r>
            <a:r>
              <a:rPr lang="en-US" dirty="0" smtClean="0">
                <a:latin typeface="Arial" charset="0"/>
              </a:rPr>
              <a:t> internal yang </a:t>
            </a:r>
            <a:r>
              <a:rPr lang="en-US" dirty="0" err="1" smtClean="0">
                <a:latin typeface="Arial" charset="0"/>
              </a:rPr>
              <a:t>terhubung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jaringan</a:t>
            </a:r>
            <a:r>
              <a:rPr lang="en-US" dirty="0" smtClean="0">
                <a:latin typeface="Arial" charset="0"/>
              </a:rPr>
              <a:t> internet.</a:t>
            </a:r>
            <a:endParaRPr lang="en-US" i="1" dirty="0" smtClean="0">
              <a:latin typeface="Arial" charset="0"/>
            </a:endParaRP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i="1" dirty="0" smtClean="0">
                <a:latin typeface="Arial" charset="0"/>
              </a:rPr>
              <a:t>Extranets, </a:t>
            </a:r>
            <a:r>
              <a:rPr lang="en-US" dirty="0" err="1" smtClean="0">
                <a:latin typeface="Arial" charset="0"/>
              </a:rPr>
              <a:t>adalah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jaringan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menghubungkan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intranet </a:t>
            </a:r>
            <a:r>
              <a:rPr lang="en-US" dirty="0" err="1" smtClean="0">
                <a:latin typeface="Arial" charset="0"/>
              </a:rPr>
              <a:t>antar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dua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atau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lebih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perusahaan</a:t>
            </a:r>
            <a:r>
              <a:rPr lang="en-US" dirty="0" smtClean="0">
                <a:latin typeface="Arial" charset="0"/>
              </a:rPr>
              <a:t>.</a:t>
            </a:r>
            <a:endParaRPr lang="en-US" i="1" dirty="0" smtClean="0">
              <a:latin typeface="Arial" charset="0"/>
            </a:endParaRP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i="1" dirty="0" smtClean="0">
                <a:latin typeface="Arial" charset="0"/>
              </a:rPr>
              <a:t>Virtual private network (VPN), </a:t>
            </a:r>
            <a:r>
              <a:rPr lang="en-US" dirty="0" err="1" smtClean="0">
                <a:latin typeface="Arial" charset="0"/>
              </a:rPr>
              <a:t>adalah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jaringan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antar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intranet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memanfaatkan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teknologi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pengacakan</a:t>
            </a:r>
            <a:r>
              <a:rPr lang="en-US" dirty="0" smtClean="0">
                <a:latin typeface="Arial" charset="0"/>
              </a:rPr>
              <a:t> data </a:t>
            </a:r>
            <a:r>
              <a:rPr lang="en-US" i="1" dirty="0" smtClean="0">
                <a:latin typeface="Arial" charset="0"/>
              </a:rPr>
              <a:t>(encryption)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teknologi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pengujian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keabsahan</a:t>
            </a:r>
            <a:r>
              <a:rPr lang="en-US" dirty="0" smtClean="0">
                <a:latin typeface="Arial" charset="0"/>
              </a:rPr>
              <a:t> data </a:t>
            </a:r>
            <a:r>
              <a:rPr lang="en-US" i="1" dirty="0" smtClean="0">
                <a:latin typeface="Arial" charset="0"/>
              </a:rPr>
              <a:t>(authentication).</a:t>
            </a:r>
            <a:r>
              <a:rPr lang="en-US" dirty="0" smtClean="0">
                <a:latin typeface="Arial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PROBLEM PENGENDALIAN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1" indent="-571500">
              <a:buNone/>
              <a:tabLst>
                <a:tab pos="457200" algn="l"/>
              </a:tabLst>
            </a:pPr>
            <a:r>
              <a:rPr lang="id-ID" sz="3200" b="1" dirty="0" smtClean="0">
                <a:latin typeface="Arial" charset="0"/>
              </a:rPr>
              <a:t>Problem Pengendalian</a:t>
            </a:r>
          </a:p>
          <a:p>
            <a:pPr marL="685800" lvl="1" indent="-571500">
              <a:tabLst>
                <a:tab pos="457200" algn="l"/>
              </a:tabLst>
            </a:pPr>
            <a:r>
              <a:rPr lang="en-US" sz="2400" dirty="0" err="1" smtClean="0">
                <a:latin typeface="Arial" charset="0"/>
              </a:rPr>
              <a:t>Validitas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transaksi</a:t>
            </a:r>
            <a:endParaRPr lang="en-US" sz="2400" dirty="0" smtClean="0">
              <a:latin typeface="Arial" charset="0"/>
            </a:endParaRPr>
          </a:p>
          <a:p>
            <a:pPr marL="685800" lvl="1" indent="-571500">
              <a:tabLst>
                <a:tab pos="457200" algn="l"/>
              </a:tabLst>
            </a:pPr>
            <a:r>
              <a:rPr lang="en-US" sz="2400" dirty="0" err="1" smtClean="0">
                <a:latin typeface="Arial" charset="0"/>
              </a:rPr>
              <a:t>Otoriasi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transaksi</a:t>
            </a:r>
            <a:endParaRPr lang="en-US" sz="2400" dirty="0" smtClean="0">
              <a:latin typeface="Arial" charset="0"/>
            </a:endParaRPr>
          </a:p>
          <a:p>
            <a:pPr marL="685800" lvl="1" indent="-571500">
              <a:tabLst>
                <a:tab pos="457200" algn="l"/>
              </a:tabLst>
            </a:pPr>
            <a:r>
              <a:rPr lang="en-US" sz="2400" dirty="0" err="1" smtClean="0">
                <a:latin typeface="Arial" charset="0"/>
              </a:rPr>
              <a:t>Pengamanan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aset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informasi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dari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akses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ilegal</a:t>
            </a:r>
            <a:r>
              <a:rPr lang="en-US" sz="2400" dirty="0" smtClean="0">
                <a:latin typeface="Arial" charset="0"/>
              </a:rPr>
              <a:t>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b="1" dirty="0" err="1" smtClean="0">
                <a:latin typeface="Arial" charset="0"/>
              </a:rPr>
              <a:t>Alternatif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Pemecahan</a:t>
            </a:r>
            <a:endParaRPr lang="en-US" b="1" dirty="0" smtClean="0">
              <a:latin typeface="Arial" charset="0"/>
            </a:endParaRPr>
          </a:p>
          <a:p>
            <a:pPr marL="685800" lvl="1" indent="-571500">
              <a:tabLst>
                <a:tab pos="457200" algn="l"/>
              </a:tabLst>
            </a:pPr>
            <a:r>
              <a:rPr lang="en-US" sz="2500" dirty="0" err="1" smtClean="0">
                <a:latin typeface="Arial" charset="0"/>
              </a:rPr>
              <a:t>Membangun</a:t>
            </a:r>
            <a:r>
              <a:rPr lang="en-US" sz="2500" dirty="0" smtClean="0">
                <a:latin typeface="Arial" charset="0"/>
              </a:rPr>
              <a:t> firewall</a:t>
            </a:r>
          </a:p>
          <a:p>
            <a:pPr marL="685800" lvl="1" indent="-571500">
              <a:tabLst>
                <a:tab pos="457200" algn="l"/>
              </a:tabLst>
            </a:pPr>
            <a:r>
              <a:rPr lang="en-US" sz="2500" dirty="0" smtClean="0">
                <a:latin typeface="Arial" charset="0"/>
              </a:rPr>
              <a:t>Firewall </a:t>
            </a:r>
            <a:r>
              <a:rPr lang="en-US" sz="2500" dirty="0" err="1" smtClean="0">
                <a:latin typeface="Arial" charset="0"/>
              </a:rPr>
              <a:t>adalah</a:t>
            </a:r>
            <a:r>
              <a:rPr lang="en-US" sz="2500" dirty="0" smtClean="0">
                <a:latin typeface="Arial" charset="0"/>
              </a:rPr>
              <a:t> </a:t>
            </a:r>
            <a:r>
              <a:rPr lang="en-US" sz="2500" dirty="0" err="1" smtClean="0">
                <a:latin typeface="Arial" charset="0"/>
              </a:rPr>
              <a:t>kombinasi</a:t>
            </a:r>
            <a:r>
              <a:rPr lang="en-US" sz="2500" dirty="0" smtClean="0">
                <a:latin typeface="Arial" charset="0"/>
              </a:rPr>
              <a:t> hardware </a:t>
            </a:r>
            <a:r>
              <a:rPr lang="en-US" sz="2500" dirty="0" err="1" smtClean="0">
                <a:latin typeface="Arial" charset="0"/>
              </a:rPr>
              <a:t>dan</a:t>
            </a:r>
            <a:r>
              <a:rPr lang="en-US" sz="2500" dirty="0" smtClean="0">
                <a:latin typeface="Arial" charset="0"/>
              </a:rPr>
              <a:t> software </a:t>
            </a:r>
            <a:r>
              <a:rPr lang="en-US" sz="2500" dirty="0" err="1" smtClean="0">
                <a:latin typeface="Arial" charset="0"/>
              </a:rPr>
              <a:t>untuk</a:t>
            </a:r>
            <a:r>
              <a:rPr lang="en-US" sz="2500" dirty="0" smtClean="0">
                <a:latin typeface="Arial" charset="0"/>
              </a:rPr>
              <a:t> </a:t>
            </a:r>
            <a:r>
              <a:rPr lang="en-US" sz="2500" dirty="0" err="1" smtClean="0">
                <a:latin typeface="Arial" charset="0"/>
              </a:rPr>
              <a:t>mengendalikan</a:t>
            </a:r>
            <a:r>
              <a:rPr lang="en-US" sz="2500" dirty="0" smtClean="0">
                <a:latin typeface="Arial" charset="0"/>
              </a:rPr>
              <a:t> </a:t>
            </a:r>
            <a:r>
              <a:rPr lang="en-US" sz="2500" dirty="0" err="1" smtClean="0">
                <a:latin typeface="Arial" charset="0"/>
              </a:rPr>
              <a:t>arus</a:t>
            </a:r>
            <a:r>
              <a:rPr lang="en-US" sz="2500" dirty="0" smtClean="0">
                <a:latin typeface="Arial" charset="0"/>
              </a:rPr>
              <a:t> data yang </a:t>
            </a:r>
            <a:r>
              <a:rPr lang="en-US" sz="2500" dirty="0" err="1" smtClean="0">
                <a:latin typeface="Arial" charset="0"/>
              </a:rPr>
              <a:t>masuk</a:t>
            </a:r>
            <a:r>
              <a:rPr lang="en-US" sz="2500" dirty="0" smtClean="0">
                <a:latin typeface="Arial" charset="0"/>
              </a:rPr>
              <a:t> </a:t>
            </a:r>
            <a:r>
              <a:rPr lang="en-US" sz="2500" dirty="0" err="1" smtClean="0">
                <a:latin typeface="Arial" charset="0"/>
              </a:rPr>
              <a:t>dan</a:t>
            </a:r>
            <a:r>
              <a:rPr lang="en-US" sz="2500" dirty="0" smtClean="0">
                <a:latin typeface="Arial" charset="0"/>
              </a:rPr>
              <a:t> </a:t>
            </a:r>
            <a:r>
              <a:rPr lang="en-US" sz="2500" dirty="0" err="1" smtClean="0">
                <a:latin typeface="Arial" charset="0"/>
              </a:rPr>
              <a:t>keluar</a:t>
            </a:r>
            <a:r>
              <a:rPr lang="en-US" sz="2500" dirty="0" smtClean="0">
                <a:latin typeface="Arial" charset="0"/>
              </a:rPr>
              <a:t> </a:t>
            </a:r>
            <a:r>
              <a:rPr lang="en-US" sz="2500" dirty="0" err="1" smtClean="0">
                <a:latin typeface="Arial" charset="0"/>
              </a:rPr>
              <a:t>dari</a:t>
            </a:r>
            <a:r>
              <a:rPr lang="en-US" sz="2500" dirty="0" smtClean="0">
                <a:latin typeface="Arial" charset="0"/>
              </a:rPr>
              <a:t> </a:t>
            </a:r>
            <a:r>
              <a:rPr lang="en-US" sz="2500" dirty="0" err="1" smtClean="0">
                <a:latin typeface="Arial" charset="0"/>
              </a:rPr>
              <a:t>jaringan</a:t>
            </a:r>
            <a:r>
              <a:rPr lang="en-US" sz="2500" dirty="0" smtClean="0">
                <a:latin typeface="Arial" charset="0"/>
              </a:rPr>
              <a:t> </a:t>
            </a:r>
            <a:r>
              <a:rPr lang="en-US" sz="2500" dirty="0" err="1" smtClean="0">
                <a:latin typeface="Arial" charset="0"/>
              </a:rPr>
              <a:t>sistem</a:t>
            </a:r>
            <a:r>
              <a:rPr lang="en-US" sz="2500" dirty="0" smtClean="0">
                <a:latin typeface="Arial" charset="0"/>
              </a:rPr>
              <a:t> </a:t>
            </a:r>
            <a:r>
              <a:rPr lang="en-US" sz="2500" dirty="0" err="1" smtClean="0">
                <a:latin typeface="Arial" charset="0"/>
              </a:rPr>
              <a:t>informasi</a:t>
            </a:r>
            <a:r>
              <a:rPr lang="en-US" sz="2500" dirty="0" smtClean="0">
                <a:latin typeface="Arial" charset="0"/>
              </a:rPr>
              <a:t> </a:t>
            </a:r>
            <a:r>
              <a:rPr lang="en-US" sz="2500" dirty="0" err="1" smtClean="0">
                <a:latin typeface="Arial" charset="0"/>
              </a:rPr>
              <a:t>perusahaan</a:t>
            </a:r>
            <a:r>
              <a:rPr lang="en-US" sz="2500" dirty="0" smtClean="0">
                <a:latin typeface="Arial" charset="0"/>
              </a:rPr>
              <a:t>.</a:t>
            </a:r>
          </a:p>
          <a:p>
            <a:pPr marL="685800" lvl="1" indent="-571500">
              <a:tabLst>
                <a:tab pos="457200" algn="l"/>
              </a:tabLst>
            </a:pPr>
            <a:r>
              <a:rPr lang="en-US" sz="2500" dirty="0" err="1" smtClean="0">
                <a:latin typeface="Arial" charset="0"/>
              </a:rPr>
              <a:t>Secara</a:t>
            </a:r>
            <a:r>
              <a:rPr lang="en-US" sz="2500" dirty="0" smtClean="0">
                <a:latin typeface="Arial" charset="0"/>
              </a:rPr>
              <a:t> </a:t>
            </a:r>
            <a:r>
              <a:rPr lang="en-US" sz="2500" dirty="0" err="1" smtClean="0">
                <a:latin typeface="Arial" charset="0"/>
              </a:rPr>
              <a:t>berkelanjutan</a:t>
            </a:r>
            <a:r>
              <a:rPr lang="en-US" sz="2500" dirty="0" smtClean="0">
                <a:latin typeface="Arial" charset="0"/>
              </a:rPr>
              <a:t> </a:t>
            </a:r>
            <a:r>
              <a:rPr lang="en-US" sz="2500" dirty="0" err="1" smtClean="0">
                <a:latin typeface="Arial" charset="0"/>
              </a:rPr>
              <a:t>memutakhirkan</a:t>
            </a:r>
            <a:r>
              <a:rPr lang="en-US" sz="2500" dirty="0" smtClean="0">
                <a:latin typeface="Arial" charset="0"/>
              </a:rPr>
              <a:t> </a:t>
            </a:r>
            <a:r>
              <a:rPr lang="en-US" sz="2500" dirty="0" err="1" smtClean="0">
                <a:latin typeface="Arial" charset="0"/>
              </a:rPr>
              <a:t>sistem</a:t>
            </a:r>
            <a:r>
              <a:rPr lang="en-US" sz="2500" dirty="0" smtClean="0">
                <a:latin typeface="Arial" charset="0"/>
              </a:rPr>
              <a:t> </a:t>
            </a:r>
            <a:r>
              <a:rPr lang="en-US" sz="2500" dirty="0" err="1" smtClean="0">
                <a:latin typeface="Arial" charset="0"/>
              </a:rPr>
              <a:t>pengamanan</a:t>
            </a:r>
            <a:r>
              <a:rPr lang="en-US" sz="2500" dirty="0" smtClean="0">
                <a:latin typeface="Arial" charset="0"/>
              </a:rPr>
              <a:t> data yang </a:t>
            </a:r>
            <a:r>
              <a:rPr lang="en-US" sz="2500" dirty="0" err="1" smtClean="0">
                <a:latin typeface="Arial" charset="0"/>
              </a:rPr>
              <a:t>telah</a:t>
            </a:r>
            <a:r>
              <a:rPr lang="en-US" sz="2500" dirty="0" smtClean="0">
                <a:latin typeface="Arial" charset="0"/>
              </a:rPr>
              <a:t> </a:t>
            </a:r>
            <a:r>
              <a:rPr lang="en-US" sz="2500" dirty="0" err="1" smtClean="0">
                <a:latin typeface="Arial" charset="0"/>
              </a:rPr>
              <a:t>dibangunnya</a:t>
            </a:r>
            <a:r>
              <a:rPr lang="en-US" sz="2500" dirty="0" smtClean="0">
                <a:latin typeface="Arial" charset="0"/>
              </a:rPr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</a:rPr>
              <a:t>ARUS INFORMASI DALAM EC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idx="1"/>
          </p:nvPr>
        </p:nvGraphicFramePr>
        <p:xfrm>
          <a:off x="530788" y="1571612"/>
          <a:ext cx="7970900" cy="3857652"/>
        </p:xfrm>
        <a:graphic>
          <a:graphicData uri="http://schemas.openxmlformats.org/presentationml/2006/ole">
            <p:oleObj spid="_x0000_s1026" name="Visio" r:id="rId3" imgW="4802505" imgH="2324481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charset="0"/>
              </a:rPr>
              <a:t>EDI</a:t>
            </a:r>
            <a:r>
              <a:rPr lang="id-ID" sz="3200" b="1" dirty="0" smtClean="0">
                <a:latin typeface="Arial" charset="0"/>
              </a:rPr>
              <a:t> (ELECTRONIC DATA INTERCHANGE)</a:t>
            </a:r>
            <a:endParaRPr lang="id-ID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1690687" y="975519"/>
          <a:ext cx="5762625" cy="5103813"/>
        </p:xfrm>
        <a:graphic>
          <a:graphicData uri="http://schemas.openxmlformats.org/presentationml/2006/ole">
            <p:oleObj spid="_x0000_s2050" name="Visio" r:id="rId3" imgW="5761863" imgH="5103495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</a:rPr>
              <a:t>EFT VS FEDI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ph idx="1"/>
          </p:nvPr>
        </p:nvGraphicFramePr>
        <p:xfrm>
          <a:off x="1010814" y="932930"/>
          <a:ext cx="7061648" cy="5067838"/>
        </p:xfrm>
        <a:graphic>
          <a:graphicData uri="http://schemas.openxmlformats.org/presentationml/2006/ole">
            <p:oleObj spid="_x0000_s3074" name="Visio" r:id="rId3" imgW="3901821" imgH="2799588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ELECTRONIC COMMERCE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286412"/>
          </a:xfrm>
        </p:spPr>
        <p:txBody>
          <a:bodyPr>
            <a:noAutofit/>
          </a:bodyPr>
          <a:lstStyle/>
          <a:p>
            <a:pPr marL="514350" indent="-514350"/>
            <a:r>
              <a:rPr lang="id-ID" sz="2700" b="1" i="1" dirty="0" smtClean="0">
                <a:latin typeface="Arial" pitchFamily="34" charset="0"/>
                <a:cs typeface="Arial" pitchFamily="34" charset="0"/>
              </a:rPr>
              <a:t>Electronic commerce (e-commerce)</a:t>
            </a:r>
            <a:r>
              <a:rPr lang="id-ID" sz="27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sz="2700" dirty="0" smtClean="0">
                <a:latin typeface="Arial" pitchFamily="34" charset="0"/>
                <a:cs typeface="Arial" pitchFamily="34" charset="0"/>
              </a:rPr>
              <a:t>adalah bisnis yang aktivitasnya dilakukan dengan memberdayakan TI. Dalam e-commerce interaksi perusahaan, pemasok, dan konsumen dilakukan dengan basis TI, sehingga mampu menghilangkan batasan waktu, lokasi, bahasa, dan budaya.</a:t>
            </a:r>
          </a:p>
          <a:p>
            <a:pPr marL="514350" indent="-514350"/>
            <a:r>
              <a:rPr lang="id-ID" sz="2700" b="1" i="1" dirty="0" smtClean="0">
                <a:latin typeface="Arial" pitchFamily="34" charset="0"/>
                <a:cs typeface="Arial" pitchFamily="34" charset="0"/>
              </a:rPr>
              <a:t>Path-to-profitability (P2P)</a:t>
            </a:r>
            <a:r>
              <a:rPr lang="id-ID" sz="2700" dirty="0" smtClean="0">
                <a:latin typeface="Arial" pitchFamily="34" charset="0"/>
                <a:cs typeface="Arial" pitchFamily="34" charset="0"/>
              </a:rPr>
              <a:t>, adalah perencanaan bisnis secara formal yang mencakup target pelanggan (berdasarkan demografi, industry dst.), strategi pemasaran, strategi operasional, dan proyeksi laporan keuangan. </a:t>
            </a:r>
            <a:endParaRPr lang="id-ID" sz="2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</a:rPr>
              <a:t>EFT VS FEDI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304800" y="1212850"/>
          <a:ext cx="8458200" cy="4806950"/>
        </p:xfrm>
        <a:graphic>
          <a:graphicData uri="http://schemas.openxmlformats.org/presentationml/2006/ole">
            <p:oleObj spid="_x0000_s4098" name="Visio" r:id="rId3" imgW="3911346" imgH="2492121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charset="0"/>
              </a:rPr>
              <a:t>VIRTUAL PRIVATE NETWORK (VPN)</a:t>
            </a:r>
            <a:endParaRPr lang="id-ID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762000" y="1000108"/>
          <a:ext cx="7696200" cy="5227638"/>
        </p:xfrm>
        <a:graphic>
          <a:graphicData uri="http://schemas.openxmlformats.org/presentationml/2006/ole">
            <p:oleObj spid="_x0000_s5122" name="Visio" r:id="rId3" imgW="3943800" imgH="2678040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00372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ELECTRONIC COMMERCE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US" dirty="0" err="1" smtClean="0">
                <a:latin typeface="Arial" charset="0"/>
              </a:rPr>
              <a:t>Teknologi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informasi</a:t>
            </a:r>
            <a:r>
              <a:rPr lang="en-US" dirty="0" smtClean="0">
                <a:latin typeface="Arial" charset="0"/>
              </a:rPr>
              <a:t> (TI </a:t>
            </a:r>
            <a:r>
              <a:rPr lang="en-US" dirty="0" err="1" smtClean="0">
                <a:latin typeface="Arial" charset="0"/>
              </a:rPr>
              <a:t>atau</a:t>
            </a:r>
            <a:r>
              <a:rPr lang="en-US" dirty="0" smtClean="0">
                <a:latin typeface="Arial" charset="0"/>
              </a:rPr>
              <a:t> IT) </a:t>
            </a:r>
            <a:r>
              <a:rPr lang="en-US" dirty="0" err="1" smtClean="0">
                <a:latin typeface="Arial" charset="0"/>
              </a:rPr>
              <a:t>telah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berhasil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dalam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mengubah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meningkatkan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pola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interaksi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antara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perusahaan</a:t>
            </a:r>
            <a:r>
              <a:rPr lang="en-US" dirty="0" smtClean="0">
                <a:latin typeface="Arial" charset="0"/>
              </a:rPr>
              <a:t>- </a:t>
            </a:r>
            <a:r>
              <a:rPr lang="en-US" dirty="0" err="1" smtClean="0">
                <a:latin typeface="Arial" charset="0"/>
              </a:rPr>
              <a:t>pemasok</a:t>
            </a:r>
            <a:r>
              <a:rPr lang="en-US" dirty="0" smtClean="0">
                <a:latin typeface="Arial" charset="0"/>
              </a:rPr>
              <a:t>- </a:t>
            </a:r>
            <a:r>
              <a:rPr lang="en-US" dirty="0" err="1" smtClean="0">
                <a:latin typeface="Arial" charset="0"/>
              </a:rPr>
              <a:t>pelanggan</a:t>
            </a:r>
            <a:r>
              <a:rPr lang="en-US" dirty="0" smtClean="0">
                <a:latin typeface="Arial" charset="0"/>
              </a:rPr>
              <a:t>. 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dirty="0" smtClean="0">
              <a:latin typeface="Arial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err="1" smtClean="0">
                <a:latin typeface="Arial" charset="0"/>
              </a:rPr>
              <a:t>Pada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saat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electronic commerce </a:t>
            </a:r>
            <a:r>
              <a:rPr lang="en-US" dirty="0" err="1" smtClean="0">
                <a:latin typeface="Arial" charset="0"/>
              </a:rPr>
              <a:t>bukan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lagi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sebagai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pilihan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tetapi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sudah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menjadi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persyaratan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bahkan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keharusan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bagi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dunia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bisnis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untuk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meraih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keunggulan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bersaing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meraih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sukses</a:t>
            </a:r>
            <a:r>
              <a:rPr lang="en-US" dirty="0" smtClean="0">
                <a:latin typeface="Arial" charset="0"/>
              </a:rPr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E-BUSINESS DAN E-COMMERCE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Arial" charset="0"/>
              </a:rPr>
              <a:t>E-BUSINESS </a:t>
            </a:r>
            <a:r>
              <a:rPr lang="en-US" dirty="0" err="1" smtClean="0">
                <a:latin typeface="Arial" charset="0"/>
              </a:rPr>
              <a:t>adalah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proses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bisnis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dilaksanakan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memanfaatkan</a:t>
            </a:r>
            <a:r>
              <a:rPr lang="en-US" dirty="0" smtClean="0">
                <a:latin typeface="Arial" charset="0"/>
              </a:rPr>
              <a:t> TI, </a:t>
            </a:r>
            <a:r>
              <a:rPr lang="en-US" dirty="0" err="1" smtClean="0">
                <a:latin typeface="Arial" charset="0"/>
              </a:rPr>
              <a:t>terutama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teknologi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jaringan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komunikasi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baik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untuk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proses</a:t>
            </a:r>
            <a:r>
              <a:rPr lang="en-US" dirty="0" smtClean="0">
                <a:latin typeface="Arial" charset="0"/>
              </a:rPr>
              <a:t> internal </a:t>
            </a:r>
            <a:r>
              <a:rPr lang="en-US" dirty="0" err="1" smtClean="0">
                <a:latin typeface="Arial" charset="0"/>
              </a:rPr>
              <a:t>maupun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eksternal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Arial" charset="0"/>
              </a:rPr>
              <a:t>E-COMMERCE </a:t>
            </a:r>
            <a:r>
              <a:rPr lang="en-US" dirty="0" err="1" smtClean="0">
                <a:latin typeface="Arial" charset="0"/>
              </a:rPr>
              <a:t>adalah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proses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pelaksanaan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jual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beli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memanfaatkan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teknologi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informasi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jadi</a:t>
            </a:r>
            <a:r>
              <a:rPr lang="en-US" dirty="0" smtClean="0">
                <a:latin typeface="Arial" charset="0"/>
              </a:rPr>
              <a:t> e-commerce </a:t>
            </a:r>
            <a:r>
              <a:rPr lang="en-US" dirty="0" err="1" smtClean="0">
                <a:latin typeface="Arial" charset="0"/>
              </a:rPr>
              <a:t>merupakan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bagian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dari</a:t>
            </a:r>
            <a:r>
              <a:rPr lang="en-US" dirty="0" smtClean="0">
                <a:latin typeface="Arial" charset="0"/>
              </a:rPr>
              <a:t> e-business.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BENTUK ELECTRONIC COMMERCE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286412"/>
          </a:xfrm>
        </p:spPr>
        <p:txBody>
          <a:bodyPr>
            <a:noAutofit/>
          </a:bodyPr>
          <a:lstStyle/>
          <a:p>
            <a:pPr marL="514350" indent="-514350"/>
            <a:r>
              <a:rPr lang="id-ID" sz="2700" dirty="0" smtClean="0">
                <a:latin typeface="Arial" pitchFamily="34" charset="0"/>
                <a:cs typeface="Arial" pitchFamily="34" charset="0"/>
              </a:rPr>
              <a:t>Business to Business (B2B) E-Commerce</a:t>
            </a:r>
          </a:p>
          <a:p>
            <a:pPr marL="514350" indent="-514350"/>
            <a:r>
              <a:rPr lang="id-ID" sz="2700" dirty="0" smtClean="0">
                <a:latin typeface="Arial" pitchFamily="34" charset="0"/>
                <a:cs typeface="Arial" pitchFamily="34" charset="0"/>
              </a:rPr>
              <a:t>Business to Consumer (B2C) E-Commerce</a:t>
            </a:r>
          </a:p>
          <a:p>
            <a:pPr marL="514350" indent="-514350"/>
            <a:r>
              <a:rPr lang="id-ID" sz="2700" dirty="0" smtClean="0">
                <a:latin typeface="Arial" pitchFamily="34" charset="0"/>
                <a:cs typeface="Arial" pitchFamily="34" charset="0"/>
              </a:rPr>
              <a:t>Consumer to Business (C2B) E-Commerce</a:t>
            </a:r>
          </a:p>
          <a:p>
            <a:pPr marL="514350" indent="-514350"/>
            <a:r>
              <a:rPr lang="id-ID" sz="2700" dirty="0" smtClean="0">
                <a:latin typeface="Arial" pitchFamily="34" charset="0"/>
                <a:cs typeface="Arial" pitchFamily="34" charset="0"/>
              </a:rPr>
              <a:t>Consumer to Business  (C2B) E-Commerce</a:t>
            </a:r>
          </a:p>
          <a:p>
            <a:pPr marL="514350" indent="-514350"/>
            <a:r>
              <a:rPr lang="id-ID" sz="2700" dirty="0" smtClean="0">
                <a:latin typeface="Arial" pitchFamily="34" charset="0"/>
                <a:cs typeface="Arial" pitchFamily="34" charset="0"/>
              </a:rPr>
              <a:t>Consumer to Consumer (C2C) E-Commerce</a:t>
            </a:r>
          </a:p>
          <a:p>
            <a:pPr marL="514350" indent="-514350"/>
            <a:r>
              <a:rPr lang="id-ID" sz="2700" dirty="0" smtClean="0">
                <a:latin typeface="Arial" pitchFamily="34" charset="0"/>
                <a:cs typeface="Arial" pitchFamily="34" charset="0"/>
              </a:rPr>
              <a:t>Business to Government (B2G) E-Commerce</a:t>
            </a:r>
          </a:p>
          <a:p>
            <a:pPr marL="514350" indent="-514350"/>
            <a:r>
              <a:rPr lang="id-ID" sz="2700" dirty="0" smtClean="0">
                <a:latin typeface="Arial" pitchFamily="34" charset="0"/>
                <a:cs typeface="Arial" pitchFamily="34" charset="0"/>
              </a:rPr>
              <a:t>Consumer to Government (C2G) E-Commerce</a:t>
            </a:r>
          </a:p>
          <a:p>
            <a:pPr marL="514350" indent="-514350"/>
            <a:r>
              <a:rPr lang="id-ID" sz="2700" dirty="0" smtClean="0">
                <a:latin typeface="Arial" pitchFamily="34" charset="0"/>
                <a:cs typeface="Arial" pitchFamily="34" charset="0"/>
              </a:rPr>
              <a:t>Government to Business (G2B) E-Commerce</a:t>
            </a:r>
          </a:p>
          <a:p>
            <a:pPr marL="514350" indent="-514350"/>
            <a:r>
              <a:rPr lang="id-ID" sz="2700" dirty="0" smtClean="0">
                <a:latin typeface="Arial" pitchFamily="34" charset="0"/>
                <a:cs typeface="Arial" pitchFamily="34" charset="0"/>
              </a:rPr>
              <a:t>Government to Consumer (G2C) E-Commerce</a:t>
            </a:r>
          </a:p>
          <a:p>
            <a:pPr marL="514350" indent="-514350"/>
            <a:r>
              <a:rPr lang="id-ID" sz="2700" dirty="0" smtClean="0">
                <a:latin typeface="Arial" pitchFamily="34" charset="0"/>
                <a:cs typeface="Arial" pitchFamily="34" charset="0"/>
              </a:rPr>
              <a:t>Government to Business (G2G) E-Commerce</a:t>
            </a:r>
          </a:p>
          <a:p>
            <a:pPr marL="514350" indent="-514350"/>
            <a:endParaRPr lang="id-ID" sz="27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id-ID" sz="2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BENTUK ELECTRONIC COMMERCE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286412"/>
          </a:xfrm>
        </p:spPr>
        <p:txBody>
          <a:bodyPr>
            <a:noAutofit/>
          </a:bodyPr>
          <a:lstStyle/>
          <a:p>
            <a:pPr marL="514350" indent="-514350"/>
            <a:r>
              <a:rPr lang="id-ID" sz="2700" dirty="0" smtClean="0">
                <a:latin typeface="Arial" pitchFamily="34" charset="0"/>
                <a:cs typeface="Arial" pitchFamily="34" charset="0"/>
              </a:rPr>
              <a:t>Konsep B2C, B2B, dan seterusnya menggambarkan bahwa dengan kemajuan teknologi, semua interaksi bisnis dapat dilakukan dengan basis teknologi, terutama dengan pemberdayaan teknologi internet.</a:t>
            </a:r>
          </a:p>
          <a:p>
            <a:pPr marL="514350" indent="-514350"/>
            <a:r>
              <a:rPr lang="id-ID" sz="2700" dirty="0" smtClean="0">
                <a:latin typeface="Arial" pitchFamily="34" charset="0"/>
                <a:cs typeface="Arial" pitchFamily="34" charset="0"/>
              </a:rPr>
              <a:t>C2C atau Consumer-to-Consumer terjadi pada saat bisnis perorangan dilakukan dengan basis teknologi, misalnya jual beli melalui face book, blog, atau web pribadi.</a:t>
            </a:r>
          </a:p>
          <a:p>
            <a:pPr marL="514350" indent="-514350"/>
            <a:r>
              <a:rPr lang="id-ID" sz="2700" dirty="0" smtClean="0">
                <a:latin typeface="Arial" pitchFamily="34" charset="0"/>
                <a:cs typeface="Arial" pitchFamily="34" charset="0"/>
              </a:rPr>
              <a:t>Dalam </a:t>
            </a:r>
            <a:r>
              <a:rPr lang="id-ID" sz="2700" dirty="0" smtClean="0">
                <a:latin typeface="Arial" pitchFamily="34" charset="0"/>
                <a:cs typeface="Arial" pitchFamily="34" charset="0"/>
              </a:rPr>
              <a:t>e-commerce; komunikasi</a:t>
            </a:r>
            <a:r>
              <a:rPr lang="id-ID" sz="2700" dirty="0" smtClean="0">
                <a:latin typeface="Arial" pitchFamily="34" charset="0"/>
                <a:cs typeface="Arial" pitchFamily="34" charset="0"/>
              </a:rPr>
              <a:t>, pertukaran data, dan pembayaran semuanya dilakukan secara elektronik.</a:t>
            </a:r>
          </a:p>
          <a:p>
            <a:pPr marL="514350" indent="-514350"/>
            <a:endParaRPr lang="id-ID" sz="2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E-COMMERCE AND VALUE CHAIN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Value Chain – Primary Activities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Inbound Logistics</a:t>
            </a:r>
          </a:p>
          <a:p>
            <a:pPr marL="1028700" lvl="1" indent="-508000"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Perolehan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digital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elektronik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28700" lvl="1" indent="-508000"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Penurunan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problem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pemenuhan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indent="-571500">
              <a:buFont typeface="+mj-lt"/>
              <a:buAutoNum type="arabicPeriod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Operations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akurat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E-COMMERCE AND VALUE CHAIN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+mj-lt"/>
              <a:buAutoNum type="arabicPeriod" startAt="3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Outbound logistics</a:t>
            </a:r>
          </a:p>
          <a:p>
            <a:pPr marL="1169988" lvl="1" indent="-539750"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Distribusi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produk-produk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digital.</a:t>
            </a:r>
          </a:p>
          <a:p>
            <a:pPr marL="1169988" lvl="1" indent="-539750"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Tracking status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distribusi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berkelanjutan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Sales and Marketing</a:t>
            </a:r>
          </a:p>
          <a:p>
            <a:pPr marL="1169988" lvl="1" indent="-649288"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konsumen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169988" lvl="1" indent="-649288"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Menurunkan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promosi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169988" lvl="1" indent="-649288"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efektifitas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promosi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169988" lvl="1" indent="-539750">
              <a:defRPr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E-COMMERCE AND VALUE CHAIN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20700" indent="-520700">
              <a:buFont typeface="+mj-lt"/>
              <a:buAutoNum type="arabicPeriod" startAt="5"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Post-Sale Support and Service</a:t>
            </a:r>
          </a:p>
          <a:p>
            <a:pPr marL="1028700" lvl="1" indent="-508000"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Menurunkan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biaya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28700" lvl="1" indent="-508000"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24/7 (24 jam 7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id-ID" sz="3200" dirty="0" smtClean="0">
              <a:latin typeface="Arial" pitchFamily="34" charset="0"/>
              <a:cs typeface="Arial" pitchFamily="34" charset="0"/>
            </a:endParaRPr>
          </a:p>
          <a:p>
            <a:pPr marL="1028700" lvl="1" indent="-508000">
              <a:defRPr/>
            </a:pPr>
            <a:endParaRPr lang="id-ID" sz="32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Value Chain – Support Activities</a:t>
            </a:r>
          </a:p>
          <a:p>
            <a:pPr marL="520700" indent="-520700">
              <a:buFont typeface="+mj-lt"/>
              <a:buAutoNum type="arabicPeriod"/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Purchasing,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emudahkan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identifikasi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pemasok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pembandingan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20700" indent="-520700">
              <a:buFont typeface="+mj-lt"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Human resources,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SDM (employee self-service)</a:t>
            </a:r>
          </a:p>
          <a:p>
            <a:pPr marL="1028700" lvl="1" indent="-508000">
              <a:buNone/>
              <a:defRPr/>
            </a:pPr>
            <a:endParaRPr lang="id-ID" sz="3200" dirty="0" smtClean="0">
              <a:latin typeface="Arial" pitchFamily="34" charset="0"/>
              <a:cs typeface="Arial" pitchFamily="34" charset="0"/>
            </a:endParaRPr>
          </a:p>
          <a:p>
            <a:pPr marL="1028700" lvl="1" indent="-508000"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169988" lvl="1" indent="-539750">
              <a:defRPr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2280</TotalTime>
  <Words>908</Words>
  <Application>Microsoft Office PowerPoint</Application>
  <PresentationFormat>On-screen Show (4:3)</PresentationFormat>
  <Paragraphs>138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Custom Design</vt:lpstr>
      <vt:lpstr>Visio</vt:lpstr>
      <vt:lpstr>BAGIAN V ELECTRONIC COMMERCE</vt:lpstr>
      <vt:lpstr>ELECTRONIC COMMERCE</vt:lpstr>
      <vt:lpstr>ELECTRONIC COMMERCE</vt:lpstr>
      <vt:lpstr>E-BUSINESS DAN E-COMMERCE</vt:lpstr>
      <vt:lpstr>BENTUK ELECTRONIC COMMERCE</vt:lpstr>
      <vt:lpstr>BENTUK ELECTRONIC COMMERCE</vt:lpstr>
      <vt:lpstr>E-COMMERCE AND VALUE CHAIN</vt:lpstr>
      <vt:lpstr>E-COMMERCE AND VALUE CHAIN</vt:lpstr>
      <vt:lpstr>E-COMMERCE AND VALUE CHAIN</vt:lpstr>
      <vt:lpstr>E-COMMERCE AND VALUE CHAIN</vt:lpstr>
      <vt:lpstr>FAKTOR SUKSES E-BUSINESS</vt:lpstr>
      <vt:lpstr>FITURE E-BUSINESS/E-COMMERCE</vt:lpstr>
      <vt:lpstr>FITURE E-BUSINESS/E-COMMERCE</vt:lpstr>
      <vt:lpstr>JENIS JARINGAN</vt:lpstr>
      <vt:lpstr>JENIS JARINGAN</vt:lpstr>
      <vt:lpstr>PROBLEM PENGENDALIAN</vt:lpstr>
      <vt:lpstr>ARUS INFORMASI DALAM EC</vt:lpstr>
      <vt:lpstr>EDI (ELECTRONIC DATA INTERCHANGE)</vt:lpstr>
      <vt:lpstr>EFT VS FEDI</vt:lpstr>
      <vt:lpstr>EFT VS FEDI</vt:lpstr>
      <vt:lpstr>VIRTUAL PRIVATE NETWORK (VPN)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323</cp:revision>
  <dcterms:created xsi:type="dcterms:W3CDTF">2015-03-15T07:45:02Z</dcterms:created>
  <dcterms:modified xsi:type="dcterms:W3CDTF">2015-07-01T05:14:07Z</dcterms:modified>
</cp:coreProperties>
</file>