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69" r:id="rId3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28404-2F1A-473C-842D-F26D3F07D154}" type="datetimeFigureOut">
              <a:rPr lang="id-ID" smtClean="0"/>
              <a:pPr/>
              <a:t>01/07/2015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69C0C-70BC-453A-BC6A-740710DEED7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
        <p:nvSpPr>
          <p:cNvPr id="7" name="Footer Placeholder 4"/>
          <p:cNvSpPr>
            <a:spLocks noGrp="1"/>
          </p:cNvSpPr>
          <p:nvPr>
            <p:ph type="ftr" sz="quarter" idx="3"/>
          </p:nvPr>
        </p:nvSpPr>
        <p:spPr>
          <a:xfrm>
            <a:off x="390516" y="6286520"/>
            <a:ext cx="2324096" cy="365125"/>
          </a:xfrm>
          <a:prstGeom prst="rect">
            <a:avLst/>
          </a:prstGeom>
        </p:spPr>
        <p:txBody>
          <a:bodyPr vert="horz" lIns="91440" tIns="45720" rIns="91440" bIns="45720" rtlCol="0" anchor="ctr"/>
          <a:lstStyle>
            <a:lvl1pPr algn="l">
              <a:defRPr sz="1200" b="1">
                <a:solidFill>
                  <a:schemeClr val="tx1"/>
                </a:solidFill>
              </a:defRPr>
            </a:lvl1pPr>
          </a:lstStyle>
          <a:p>
            <a:r>
              <a:rPr lang="id-ID" dirty="0" smtClean="0"/>
              <a:t>Sistem Informasi Manajemen</a:t>
            </a:r>
            <a:endParaRPr lang="id-ID" dirty="0"/>
          </a:p>
        </p:txBody>
      </p:sp>
      <p:sp>
        <p:nvSpPr>
          <p:cNvPr id="8" name="Footer Placeholder 4"/>
          <p:cNvSpPr txBox="1">
            <a:spLocks/>
          </p:cNvSpPr>
          <p:nvPr userDrawn="1"/>
        </p:nvSpPr>
        <p:spPr>
          <a:xfrm>
            <a:off x="7358082" y="6357958"/>
            <a:ext cx="857256" cy="365125"/>
          </a:xfrm>
          <a:prstGeom prst="rect">
            <a:avLst/>
          </a:prstGeom>
        </p:spPr>
        <p:txBody>
          <a:bodyPr vert="horz" lIns="91440" tIns="45720" rIns="91440" bIns="45720" rtlCol="0" anchor="ctr"/>
          <a:lstStyle>
            <a:lvl1pPr algn="l">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smtClean="0">
                <a:ln>
                  <a:noFill/>
                </a:ln>
                <a:solidFill>
                  <a:schemeClr val="tx1"/>
                </a:solidFill>
                <a:effectLst/>
                <a:uLnTx/>
                <a:uFillTx/>
                <a:latin typeface="+mn-lt"/>
                <a:ea typeface="+mn-ea"/>
                <a:cs typeface="+mn-cs"/>
              </a:rPr>
              <a:t>Halaman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14356"/>
          </a:xfrm>
        </p:spPr>
        <p:txBody>
          <a:bodyPr/>
          <a:lstStyle/>
          <a:p>
            <a:r>
              <a:rPr lang="en-US" smtClean="0"/>
              <a:t>Click to edit Master title style</a:t>
            </a:r>
            <a:endParaRPr lang="id-ID"/>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459BA9F3-8942-46F3-BAEF-2C2175FEA74D}" type="slidenum">
              <a:rPr lang="id-ID" smtClean="0"/>
              <a:pPr/>
              <a:t>‹#›</a:t>
            </a:fld>
            <a:endParaRPr lang="id-ID"/>
          </a:p>
        </p:txBody>
      </p:sp>
      <p:sp>
        <p:nvSpPr>
          <p:cNvPr id="9" name="Footer Placeholder 4"/>
          <p:cNvSpPr>
            <a:spLocks noGrp="1"/>
          </p:cNvSpPr>
          <p:nvPr>
            <p:ph type="ftr" sz="quarter" idx="3"/>
          </p:nvPr>
        </p:nvSpPr>
        <p:spPr>
          <a:xfrm>
            <a:off x="390516" y="6286520"/>
            <a:ext cx="2324096" cy="365125"/>
          </a:xfrm>
          <a:prstGeom prst="rect">
            <a:avLst/>
          </a:prstGeom>
        </p:spPr>
        <p:txBody>
          <a:bodyPr vert="horz" lIns="91440" tIns="45720" rIns="91440" bIns="45720" rtlCol="0" anchor="ctr"/>
          <a:lstStyle>
            <a:lvl1pPr algn="l">
              <a:defRPr sz="1200" b="1">
                <a:solidFill>
                  <a:schemeClr val="tx1"/>
                </a:solidFill>
              </a:defRPr>
            </a:lvl1pPr>
          </a:lstStyle>
          <a:p>
            <a:r>
              <a:rPr lang="id-ID" dirty="0" smtClean="0"/>
              <a:t>Sistem Informasi Manajemen</a:t>
            </a:r>
            <a:endParaRPr lang="id-ID" dirty="0"/>
          </a:p>
        </p:txBody>
      </p:sp>
      <p:sp>
        <p:nvSpPr>
          <p:cNvPr id="10" name="Footer Placeholder 4"/>
          <p:cNvSpPr txBox="1">
            <a:spLocks/>
          </p:cNvSpPr>
          <p:nvPr userDrawn="1"/>
        </p:nvSpPr>
        <p:spPr>
          <a:xfrm>
            <a:off x="7429520" y="6357958"/>
            <a:ext cx="857256" cy="365125"/>
          </a:xfrm>
          <a:prstGeom prst="rect">
            <a:avLst/>
          </a:prstGeom>
        </p:spPr>
        <p:txBody>
          <a:bodyPr vert="horz" lIns="91440" tIns="45720" rIns="91440" bIns="45720" rtlCol="0" anchor="ctr"/>
          <a:lstStyle>
            <a:lvl1pPr algn="l">
              <a:defRPr sz="12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d-ID" sz="1200" b="1" i="0" u="none" strike="noStrike" kern="1200" cap="none" spc="0" normalizeH="0" baseline="0" noProof="0" dirty="0" smtClean="0">
                <a:ln>
                  <a:noFill/>
                </a:ln>
                <a:solidFill>
                  <a:schemeClr val="tx1"/>
                </a:solidFill>
                <a:effectLst/>
                <a:uLnTx/>
                <a:uFillTx/>
                <a:latin typeface="+mn-lt"/>
                <a:ea typeface="+mn-ea"/>
                <a:cs typeface="+mn-cs"/>
              </a:rPr>
              <a:t>Halaman</a:t>
            </a:r>
          </a:p>
        </p:txBody>
      </p:sp>
      <p:sp>
        <p:nvSpPr>
          <p:cNvPr id="11" name="Content Placeholder 2"/>
          <p:cNvSpPr>
            <a:spLocks noGrp="1"/>
          </p:cNvSpPr>
          <p:nvPr>
            <p:ph idx="1"/>
          </p:nvPr>
        </p:nvSpPr>
        <p:spPr>
          <a:xfrm>
            <a:off x="457200" y="928670"/>
            <a:ext cx="8229600" cy="519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cxnSp>
        <p:nvCxnSpPr>
          <p:cNvPr id="13" name="Straight Connector 12"/>
          <p:cNvCxnSpPr/>
          <p:nvPr userDrawn="1"/>
        </p:nvCxnSpPr>
        <p:spPr>
          <a:xfrm>
            <a:off x="357158" y="6215082"/>
            <a:ext cx="835824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22249CE-013C-4AAC-9B81-70A959FCC7AB}" type="datetimeFigureOut">
              <a:rPr lang="id-ID" smtClean="0"/>
              <a:pPr/>
              <a:t>01/07/2015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1A83763-F145-420D-AEE5-59A501E4E41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id-ID"/>
          </a:p>
        </p:txBody>
      </p:sp>
      <p:sp>
        <p:nvSpPr>
          <p:cNvPr id="5" name="Footer Placeholder 4"/>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6" name="Slide Number Placeholder 5"/>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id-ID"/>
          </a:p>
        </p:txBody>
      </p:sp>
      <p:sp>
        <p:nvSpPr>
          <p:cNvPr id="8" name="Footer Placeholder 7"/>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9" name="Slide Number Placeholder 8"/>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id-ID"/>
          </a:p>
        </p:txBody>
      </p:sp>
      <p:sp>
        <p:nvSpPr>
          <p:cNvPr id="4" name="Footer Placeholder 3"/>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5" name="Slide Number Placeholder 4"/>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id-ID"/>
          </a:p>
        </p:txBody>
      </p:sp>
      <p:sp>
        <p:nvSpPr>
          <p:cNvPr id="3" name="Footer Placeholder 2"/>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4" name="Slide Number Placeholder 3"/>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id-ID"/>
          </a:p>
        </p:txBody>
      </p:sp>
      <p:sp>
        <p:nvSpPr>
          <p:cNvPr id="6" name="Footer Placeholder 5"/>
          <p:cNvSpPr>
            <a:spLocks noGrp="1"/>
          </p:cNvSpPr>
          <p:nvPr>
            <p:ph type="ftr" sz="quarter" idx="11"/>
          </p:nvPr>
        </p:nvSpPr>
        <p:spPr>
          <a:xfrm>
            <a:off x="461954" y="6286520"/>
            <a:ext cx="2324096" cy="365125"/>
          </a:xfrm>
          <a:prstGeom prst="rect">
            <a:avLst/>
          </a:prstGeom>
        </p:spPr>
        <p:txBody>
          <a:bodyPr/>
          <a:lstStyle/>
          <a:p>
            <a:r>
              <a:rPr lang="id-ID" smtClean="0"/>
              <a:t>Sistem Informasi Manajemen</a:t>
            </a:r>
            <a:endParaRPr lang="id-ID"/>
          </a:p>
        </p:txBody>
      </p:sp>
      <p:sp>
        <p:nvSpPr>
          <p:cNvPr id="7" name="Slide Number Placeholder 6"/>
          <p:cNvSpPr>
            <a:spLocks noGrp="1"/>
          </p:cNvSpPr>
          <p:nvPr>
            <p:ph type="sldNum" sz="quarter" idx="12"/>
          </p:nvPr>
        </p:nvSpPr>
        <p:spPr/>
        <p:txBody>
          <a:bodyPr/>
          <a:lstStyle/>
          <a:p>
            <a:fld id="{459BA9F3-8942-46F3-BAEF-2C2175FEA74D}"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solidFill>
            <a:schemeClr val="accent6">
              <a:lumMod val="60000"/>
              <a:lumOff val="40000"/>
            </a:schemeClr>
          </a:solidFill>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928670"/>
            <a:ext cx="8229600" cy="51974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Slide Number Placeholder 5"/>
          <p:cNvSpPr>
            <a:spLocks noGrp="1"/>
          </p:cNvSpPr>
          <p:nvPr>
            <p:ph type="sldNum" sz="quarter" idx="4"/>
          </p:nvPr>
        </p:nvSpPr>
        <p:spPr>
          <a:xfrm>
            <a:off x="8286776" y="6356350"/>
            <a:ext cx="4000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BA9F3-8942-46F3-BAEF-2C2175FEA74D}" type="slidenum">
              <a:rPr lang="id-ID" smtClean="0"/>
              <a:pPr/>
              <a:t>‹#›</a:t>
            </a:fld>
            <a:endParaRPr lang="id-ID"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249CE-013C-4AAC-9B81-70A959FCC7AB}" type="datetimeFigureOut">
              <a:rPr lang="id-ID" smtClean="0"/>
              <a:pPr/>
              <a:t>01/07/2015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83763-F145-420D-AEE5-59A501E4E41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wikipedi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ordpress.com/" TargetMode="External"/><Relationship Id="rId2" Type="http://schemas.openxmlformats.org/officeDocument/2006/relationships/hyperlink" Target="http://www.blogger.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goda.com/" TargetMode="External"/><Relationship Id="rId2" Type="http://schemas.openxmlformats.org/officeDocument/2006/relationships/hyperlink" Target="http://www.tike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43116"/>
            <a:ext cx="9144000" cy="1500198"/>
          </a:xfrm>
        </p:spPr>
        <p:txBody>
          <a:bodyPr>
            <a:noAutofit/>
          </a:bodyPr>
          <a:lstStyle/>
          <a:p>
            <a:r>
              <a:rPr lang="id-ID" sz="2800" b="1" smtClean="0">
                <a:latin typeface="Arial" pitchFamily="34" charset="0"/>
                <a:cs typeface="Arial" pitchFamily="34" charset="0"/>
              </a:rPr>
              <a:t>BAGIAN </a:t>
            </a:r>
            <a:r>
              <a:rPr lang="id-ID" sz="2800" b="1" smtClean="0">
                <a:latin typeface="Arial" pitchFamily="34" charset="0"/>
                <a:cs typeface="Arial" pitchFamily="34" charset="0"/>
              </a:rPr>
              <a:t>IX</a:t>
            </a:r>
            <a:r>
              <a:rPr lang="id-ID" sz="2800" b="1" dirty="0" smtClean="0">
                <a:latin typeface="Arial" pitchFamily="34" charset="0"/>
                <a:cs typeface="Arial" pitchFamily="34" charset="0"/>
              </a:rPr>
              <a:t/>
            </a:r>
            <a:br>
              <a:rPr lang="id-ID" sz="2800" b="1" dirty="0" smtClean="0">
                <a:latin typeface="Arial" pitchFamily="34" charset="0"/>
                <a:cs typeface="Arial" pitchFamily="34" charset="0"/>
              </a:rPr>
            </a:br>
            <a:r>
              <a:rPr lang="id-ID" sz="2800" b="1" dirty="0" smtClean="0">
                <a:latin typeface="Arial" pitchFamily="34" charset="0"/>
                <a:cs typeface="Arial" pitchFamily="34" charset="0"/>
              </a:rPr>
              <a:t>PERKEMBANGAN TEKNOLOGI INFORMASI</a:t>
            </a:r>
            <a:endParaRPr lang="id-ID"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59BA9F3-8942-46F3-BAEF-2C2175FEA74D}" type="slidenum">
              <a:rPr lang="id-ID" smtClean="0"/>
              <a:pPr/>
              <a:t>1</a:t>
            </a:fld>
            <a:endParaRPr lang="id-ID"/>
          </a:p>
        </p:txBody>
      </p:sp>
      <p:sp>
        <p:nvSpPr>
          <p:cNvPr id="5" name="Footer Placeholder 4"/>
          <p:cNvSpPr>
            <a:spLocks noGrp="1"/>
          </p:cNvSpPr>
          <p:nvPr>
            <p:ph type="ftr" sz="quarter" idx="3"/>
          </p:nvPr>
        </p:nvSpPr>
        <p:spPr/>
        <p:txBody>
          <a:bodyPr/>
          <a:lstStyle/>
          <a:p>
            <a:r>
              <a:rPr lang="id-ID" smtClean="0"/>
              <a:t>Sistem Informasi Manajemen</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WEB 2.0 dan E-SOCIETY</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sz="2700" dirty="0" smtClean="0">
                <a:latin typeface="Arial" pitchFamily="34" charset="0"/>
                <a:cs typeface="Arial" pitchFamily="34" charset="0"/>
              </a:rPr>
              <a:t>WEB 2.0, adalah generasi ke dua dari teknologi web dengan fasilitas kolaborasi online. Pengguna bertindak sebagai pembuat dan pemodifikasi isi web secara dinamis dan </a:t>
            </a:r>
            <a:r>
              <a:rPr lang="id-ID" sz="2700" i="1" dirty="0" smtClean="0">
                <a:latin typeface="Arial" pitchFamily="34" charset="0"/>
                <a:cs typeface="Arial" pitchFamily="34" charset="0"/>
              </a:rPr>
              <a:t>customized.</a:t>
            </a:r>
          </a:p>
          <a:p>
            <a:r>
              <a:rPr lang="id-ID" sz="2700" dirty="0" smtClean="0">
                <a:latin typeface="Arial" pitchFamily="34" charset="0"/>
                <a:cs typeface="Arial" pitchFamily="34" charset="0"/>
              </a:rPr>
              <a:t>WEB 2.0 mencakup:</a:t>
            </a:r>
          </a:p>
          <a:p>
            <a:pPr lvl="1"/>
            <a:r>
              <a:rPr lang="id-ID" sz="2700" dirty="0" smtClean="0">
                <a:latin typeface="Arial" pitchFamily="34" charset="0"/>
                <a:cs typeface="Arial" pitchFamily="34" charset="0"/>
              </a:rPr>
              <a:t> Wiki, misalnya </a:t>
            </a:r>
            <a:r>
              <a:rPr lang="id-ID" sz="2700" dirty="0" smtClean="0">
                <a:latin typeface="Arial" pitchFamily="34" charset="0"/>
                <a:cs typeface="Arial" pitchFamily="34" charset="0"/>
                <a:hlinkClick r:id="rId2"/>
              </a:rPr>
              <a:t>www.wikipedia.org</a:t>
            </a:r>
            <a:r>
              <a:rPr lang="id-ID" sz="2700" dirty="0" smtClean="0">
                <a:latin typeface="Arial" pitchFamily="34" charset="0"/>
                <a:cs typeface="Arial" pitchFamily="34" charset="0"/>
              </a:rPr>
              <a:t>, dikenal juga dengan istilah </a:t>
            </a:r>
            <a:r>
              <a:rPr lang="id-ID" sz="2700" i="1" dirty="0" smtClean="0">
                <a:latin typeface="Arial" pitchFamily="34" charset="0"/>
                <a:cs typeface="Arial" pitchFamily="34" charset="0"/>
              </a:rPr>
              <a:t>crowdsourcing, </a:t>
            </a:r>
            <a:r>
              <a:rPr lang="id-ID" sz="2700" dirty="0" smtClean="0">
                <a:latin typeface="Arial" pitchFamily="34" charset="0"/>
                <a:cs typeface="Arial" pitchFamily="34" charset="0"/>
              </a:rPr>
              <a:t>karena TI menyediakan fasilitas kepada publik untuk membuat, memodifikasi, dan memantau pengembangan produk atau layanan. Dalam kasus wiki adalah layanan informasi.</a:t>
            </a:r>
            <a:endParaRPr lang="id-ID" sz="27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WEB 2.0 dan E-SOCIETY</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pPr lvl="1"/>
            <a:r>
              <a:rPr lang="id-ID" sz="2300" dirty="0" smtClean="0">
                <a:latin typeface="Arial" pitchFamily="34" charset="0"/>
                <a:cs typeface="Arial" pitchFamily="34" charset="0"/>
              </a:rPr>
              <a:t>Blog, seperti </a:t>
            </a:r>
            <a:r>
              <a:rPr lang="id-ID" sz="2300" dirty="0" smtClean="0">
                <a:latin typeface="Arial" pitchFamily="34" charset="0"/>
                <a:cs typeface="Arial" pitchFamily="34" charset="0"/>
                <a:hlinkClick r:id="rId2"/>
              </a:rPr>
              <a:t>www.blogger.com</a:t>
            </a:r>
            <a:r>
              <a:rPr lang="id-ID" sz="2300" dirty="0" smtClean="0">
                <a:latin typeface="Arial" pitchFamily="34" charset="0"/>
                <a:cs typeface="Arial" pitchFamily="34" charset="0"/>
              </a:rPr>
              <a:t> atau </a:t>
            </a:r>
            <a:r>
              <a:rPr lang="id-ID" sz="2300" dirty="0" smtClean="0">
                <a:latin typeface="Arial" pitchFamily="34" charset="0"/>
                <a:cs typeface="Arial" pitchFamily="34" charset="0"/>
                <a:hlinkClick r:id="rId3"/>
              </a:rPr>
              <a:t>www.wordpress.com</a:t>
            </a:r>
            <a:endParaRPr lang="id-ID" sz="2300" dirty="0" smtClean="0">
              <a:latin typeface="Arial" pitchFamily="34" charset="0"/>
              <a:cs typeface="Arial" pitchFamily="34" charset="0"/>
            </a:endParaRPr>
          </a:p>
          <a:p>
            <a:pPr lvl="1"/>
            <a:r>
              <a:rPr lang="id-ID" sz="2300" dirty="0" smtClean="0">
                <a:latin typeface="Arial" pitchFamily="34" charset="0"/>
                <a:cs typeface="Arial" pitchFamily="34" charset="0"/>
              </a:rPr>
              <a:t>RSS feed, yaitu teknologi yang menyediakan layanan rutin publikasi dan update muatan digital pada web, misalnya BABE (Baca Berita Indonesia).</a:t>
            </a:r>
          </a:p>
          <a:p>
            <a:pPr lvl="1"/>
            <a:r>
              <a:rPr lang="id-ID" sz="2300" dirty="0" smtClean="0">
                <a:latin typeface="Arial" pitchFamily="34" charset="0"/>
                <a:cs typeface="Arial" pitchFamily="34" charset="0"/>
              </a:rPr>
              <a:t>Podcasting, yaitu fasilitas download audio dan video untuk dilihat dan didengar menggunakan smartphone atau pc.</a:t>
            </a:r>
          </a:p>
          <a:p>
            <a:pPr lvl="1"/>
            <a:endParaRPr lang="id-ID" sz="2300" dirty="0" smtClean="0">
              <a:latin typeface="Arial" pitchFamily="34" charset="0"/>
              <a:cs typeface="Arial" pitchFamily="34" charset="0"/>
            </a:endParaRPr>
          </a:p>
          <a:p>
            <a:pPr marL="449263" indent="-449263"/>
            <a:r>
              <a:rPr lang="id-ID" sz="2700" dirty="0" smtClean="0">
                <a:latin typeface="Arial" pitchFamily="34" charset="0"/>
                <a:cs typeface="Arial" pitchFamily="34" charset="0"/>
              </a:rPr>
              <a:t>E-society adalah model kehidupan masyarakat dengan interaksi sosial dan interaksi bisnis berbasis elektronik, misalnya melalui WA, BB, FB, YouTube, dst.</a:t>
            </a:r>
            <a:endParaRPr lang="id-ID" sz="27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PHYSIOLOGICAL INTERACTION</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928670"/>
            <a:ext cx="8229600" cy="5072098"/>
          </a:xfrm>
        </p:spPr>
        <p:txBody>
          <a:bodyPr>
            <a:noAutofit/>
          </a:bodyPr>
          <a:lstStyle/>
          <a:p>
            <a:r>
              <a:rPr lang="id-ID" sz="2900" dirty="0" smtClean="0">
                <a:latin typeface="Arial" pitchFamily="34" charset="0"/>
                <a:cs typeface="Arial" pitchFamily="34" charset="0"/>
              </a:rPr>
              <a:t>Physiological interaction adalah interaksi manusia dan TI dengan menggunakan karakteristik tubuh manusia, seperti nafas, suara, tinggi dan berat badan, bahkan warna mata.</a:t>
            </a:r>
          </a:p>
          <a:p>
            <a:r>
              <a:rPr lang="id-ID" sz="2900" dirty="0" smtClean="0">
                <a:latin typeface="Arial" pitchFamily="34" charset="0"/>
                <a:cs typeface="Arial" pitchFamily="34" charset="0"/>
              </a:rPr>
              <a:t>Automatic speech recognition (ASR), adalah sistem yang memiliki kemampuan untuk mengenali karakteristik suara, kata, dan kalimat, seperti pada voice call. ASR bekerja dengan tiga langkah sebagai berikut:</a:t>
            </a:r>
            <a:endParaRPr lang="id-ID" sz="29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PHYSIOLOGICAL INTERACTION</a:t>
            </a:r>
            <a:endParaRPr lang="id-ID" b="1"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28596" y="928670"/>
            <a:ext cx="8229600" cy="5072098"/>
          </a:xfrm>
        </p:spPr>
        <p:txBody>
          <a:bodyPr>
            <a:noAutofit/>
          </a:bodyPr>
          <a:lstStyle/>
          <a:p>
            <a:pPr marL="914400" lvl="1" indent="-514350">
              <a:buFont typeface="+mj-lt"/>
              <a:buAutoNum type="arabicPeriod"/>
            </a:pPr>
            <a:r>
              <a:rPr lang="id-ID" sz="2400" b="1" i="1" dirty="0" smtClean="0">
                <a:latin typeface="Arial" pitchFamily="34" charset="0"/>
                <a:cs typeface="Arial" pitchFamily="34" charset="0"/>
              </a:rPr>
              <a:t>Feture analysis</a:t>
            </a:r>
            <a:r>
              <a:rPr lang="id-ID" sz="2400" dirty="0" smtClean="0">
                <a:latin typeface="Arial" pitchFamily="34" charset="0"/>
                <a:cs typeface="Arial" pitchFamily="34" charset="0"/>
              </a:rPr>
              <a:t>, sistem merekam suara dari microphone, menghapus gangguan suara lain, mengubah sinyal digital dari suara menjadi phonemes (huruf).</a:t>
            </a:r>
          </a:p>
          <a:p>
            <a:pPr marL="914400" lvl="1" indent="-514350">
              <a:buFont typeface="+mj-lt"/>
              <a:buAutoNum type="arabicPeriod"/>
            </a:pPr>
            <a:r>
              <a:rPr lang="id-ID" sz="2400" b="1" i="1" dirty="0" smtClean="0">
                <a:latin typeface="Arial" pitchFamily="34" charset="0"/>
                <a:cs typeface="Arial" pitchFamily="34" charset="0"/>
              </a:rPr>
              <a:t>Pattern classification</a:t>
            </a:r>
            <a:r>
              <a:rPr lang="id-ID" sz="2400" dirty="0" smtClean="0">
                <a:latin typeface="Arial" pitchFamily="34" charset="0"/>
                <a:cs typeface="Arial" pitchFamily="34" charset="0"/>
              </a:rPr>
              <a:t>, sistem mencocokkan huruf dari suara menjadi urutan huruf kemudian menyimpannya dalam model database untuk akustik, </a:t>
            </a:r>
          </a:p>
          <a:p>
            <a:pPr marL="914400" lvl="1" indent="-514350">
              <a:buFont typeface="+mj-lt"/>
              <a:buAutoNum type="arabicPeriod"/>
            </a:pPr>
            <a:r>
              <a:rPr lang="id-ID" sz="2400" b="1" i="1" dirty="0" smtClean="0">
                <a:latin typeface="Arial" pitchFamily="34" charset="0"/>
                <a:cs typeface="Arial" pitchFamily="34" charset="0"/>
              </a:rPr>
              <a:t>Language processing, </a:t>
            </a:r>
            <a:r>
              <a:rPr lang="id-ID" sz="2400" dirty="0" smtClean="0">
                <a:latin typeface="Arial" pitchFamily="34" charset="0"/>
                <a:cs typeface="Arial" pitchFamily="34" charset="0"/>
              </a:rPr>
              <a:t>sistem menterjemahkan ucapan kata, membandingkannya dengan database kata yang dihasilkan dari proses tahap ke 2, kemudian menjalankan sistem komunikasi dan interaksi digital yang diinginkan pengguna sistem.</a:t>
            </a:r>
            <a:endParaRPr lang="id-ID" sz="2400" i="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PHYSIOLOGICAL INTERACTION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10000"/>
          </a:bodyPr>
          <a:lstStyle/>
          <a:p>
            <a:r>
              <a:rPr lang="id-ID" b="1" i="1" dirty="0" smtClean="0"/>
              <a:t>Virtual reality, </a:t>
            </a:r>
            <a:r>
              <a:rPr lang="id-ID" dirty="0" smtClean="0"/>
              <a:t>atau realitas buatan, adalah teknologi untuk memindahkan realitas ke dalam sistem, misalnya simulasi perang, simulasi pilot pesawat tempur, simulasi kombinasi warna cat, dan seterusnya. Virtual reality terdiri dari perangkat sbb.:</a:t>
            </a:r>
          </a:p>
          <a:p>
            <a:pPr marL="914400" lvl="1" indent="-514350">
              <a:buFont typeface="+mj-lt"/>
              <a:buAutoNum type="arabicPeriod"/>
            </a:pPr>
            <a:r>
              <a:rPr lang="id-ID" dirty="0" smtClean="0"/>
              <a:t>Glove, untuk merekam gerakan tangan dan jari, termasuk intensitas gerakannya.</a:t>
            </a:r>
          </a:p>
          <a:p>
            <a:pPr marL="914400" lvl="1" indent="-514350">
              <a:buFont typeface="+mj-lt"/>
              <a:buAutoNum type="arabicPeriod"/>
            </a:pPr>
            <a:r>
              <a:rPr lang="id-ID" dirty="0" smtClean="0"/>
              <a:t>Headset (head-mounted display), untuk merekam secara detil unsur-unsur gerakan kepala.</a:t>
            </a:r>
          </a:p>
          <a:p>
            <a:pPr marL="914400" lvl="1" indent="-514350">
              <a:buFont typeface="+mj-lt"/>
              <a:buAutoNum type="arabicPeriod"/>
            </a:pPr>
            <a:r>
              <a:rPr lang="id-ID" dirty="0" smtClean="0"/>
              <a:t>Walker, untuk merekam gerakan kaki termasuk arah gerakan kaki.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PHYSIOLOGICAL INTERACTION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b="1" i="1" dirty="0" smtClean="0"/>
              <a:t>Cave Automatic Virtual Environment</a:t>
            </a:r>
            <a:r>
              <a:rPr lang="id-ID" dirty="0" smtClean="0"/>
              <a:t>,  teknologi untuk membuat rekaman tiga dimensi agar orang yang berada di lokasi berjauhan dapat berkomunikasi seolah-olah mereka berada dalam ruang yang sama.</a:t>
            </a:r>
          </a:p>
          <a:p>
            <a:r>
              <a:rPr lang="id-ID" b="1" i="1" dirty="0" smtClean="0"/>
              <a:t>Haptic interface, </a:t>
            </a:r>
            <a:r>
              <a:rPr lang="id-ID" dirty="0" smtClean="0"/>
              <a:t>adalalah teknologi untuk merekam sentuhan, antara lain dengan memanfaatkan teknologi </a:t>
            </a:r>
            <a:r>
              <a:rPr lang="id-ID" i="1" dirty="0" smtClean="0"/>
              <a:t>glove</a:t>
            </a:r>
            <a:r>
              <a:rPr lang="id-ID" dirty="0" smtClean="0"/>
              <a:t> dan </a:t>
            </a:r>
            <a:r>
              <a:rPr lang="id-ID" i="1" dirty="0" smtClean="0"/>
              <a:t>walker</a:t>
            </a:r>
            <a:r>
              <a:rPr lang="id-ID" dirty="0" smtClean="0"/>
              <a:t>. Teknologi ini banyak diterapkan pada game interaktif.  Contoh sederhana adalah penerapan pada teknologi layar sentuh.</a:t>
            </a:r>
          </a:p>
          <a:p>
            <a:endParaRPr lang="id-ID" b="1" dirty="0" smtClean="0"/>
          </a:p>
          <a:p>
            <a:endParaRPr lang="id-ID"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PHYSIOLOGICAL INTERACTION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b="1" i="1" dirty="0" smtClean="0"/>
              <a:t>Biometrics, </a:t>
            </a:r>
            <a:r>
              <a:rPr lang="id-ID" dirty="0" smtClean="0"/>
              <a:t>adalah penggunakan </a:t>
            </a:r>
            <a:r>
              <a:rPr lang="id-ID" i="1" dirty="0" smtClean="0"/>
              <a:t>physiological interaction </a:t>
            </a:r>
            <a:r>
              <a:rPr lang="id-ID" dirty="0" smtClean="0"/>
              <a:t>pada teknologi informasi, seperti sidik jari, aliran darah pada retina mata, suara, dan seterusnya untuk keperluan otorisasi akses ke dalam sistem.</a:t>
            </a:r>
          </a:p>
          <a:p>
            <a:pPr>
              <a:buNone/>
            </a:pPr>
            <a:r>
              <a:rPr lang="id-ID" dirty="0" smtClean="0"/>
              <a:t>	Tekonologi biometrik diterapkan juga pada sejumlah proses manufacturing, seperti:</a:t>
            </a:r>
          </a:p>
          <a:p>
            <a:pPr marL="914400" lvl="1" indent="-514350">
              <a:buFont typeface="+mj-lt"/>
              <a:buAutoNum type="arabicPeriod"/>
            </a:pPr>
            <a:r>
              <a:rPr lang="id-ID" b="1" i="1" dirty="0" smtClean="0"/>
              <a:t>Custom shoes, </a:t>
            </a:r>
            <a:r>
              <a:rPr lang="id-ID" dirty="0" smtClean="0"/>
              <a:t>untuk membuat sepatu dengan ukuran yang  tepat, dengan cara memasukkan ke dua kaki ke dalam sistem perekaman ukuran kaki, kunjungi </a:t>
            </a:r>
            <a:r>
              <a:rPr lang="id-ID" b="1" dirty="0" smtClean="0"/>
              <a:t>www.digitoe.com.</a:t>
            </a:r>
            <a:endParaRPr lang="id-ID" b="1"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PHYSIOLOGICAL INTERACTION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pPr marL="914400" lvl="1" indent="-514350">
              <a:buFont typeface="+mj-lt"/>
              <a:buAutoNum type="arabicPeriod" startAt="2"/>
            </a:pPr>
            <a:r>
              <a:rPr lang="id-ID" b="1" i="1" dirty="0" smtClean="0"/>
              <a:t>Custom wedding gown, </a:t>
            </a:r>
            <a:r>
              <a:rPr lang="id-ID" dirty="0" smtClean="0"/>
              <a:t>untuk membuat gaun pengantin dengan ukuran yang tepat. Setalah dipilih model gaun yang  disukai, calon pengantin diminta memasuki ruang kecil untuk merekam keseluruhan ukuran tubuh.</a:t>
            </a:r>
          </a:p>
          <a:p>
            <a:pPr marL="914400" lvl="1" indent="-514350">
              <a:buNone/>
            </a:pPr>
            <a:endParaRPr lang="id-ID" dirty="0"/>
          </a:p>
        </p:txBody>
      </p:sp>
      <p:pic>
        <p:nvPicPr>
          <p:cNvPr id="2050" name="Picture 2"/>
          <p:cNvPicPr>
            <a:picLocks noChangeAspect="1" noChangeArrowheads="1"/>
          </p:cNvPicPr>
          <p:nvPr/>
        </p:nvPicPr>
        <p:blipFill>
          <a:blip r:embed="rId2"/>
          <a:srcRect l="65337" t="33203" r="13799" b="37500"/>
          <a:stretch>
            <a:fillRect/>
          </a:stretch>
        </p:blipFill>
        <p:spPr bwMode="auto">
          <a:xfrm>
            <a:off x="6143604" y="3357562"/>
            <a:ext cx="2428924" cy="2643206"/>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14824" t="33203" r="68155" b="32617"/>
          <a:stretch>
            <a:fillRect/>
          </a:stretch>
        </p:blipFill>
        <p:spPr bwMode="auto">
          <a:xfrm>
            <a:off x="1098006" y="3429000"/>
            <a:ext cx="2214578" cy="2500330"/>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41178" t="36133" r="41801" b="30633"/>
          <a:stretch>
            <a:fillRect/>
          </a:stretch>
        </p:blipFill>
        <p:spPr bwMode="auto">
          <a:xfrm>
            <a:off x="3598336" y="3464752"/>
            <a:ext cx="2286016" cy="250954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PHYSIOLOGICAL INTERACTION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1026" name="Picture 2"/>
          <p:cNvPicPr>
            <a:picLocks noChangeAspect="1" noChangeArrowheads="1"/>
          </p:cNvPicPr>
          <p:nvPr/>
        </p:nvPicPr>
        <p:blipFill>
          <a:blip r:embed="rId2"/>
          <a:srcRect l="30747" t="41992" r="11603" b="16015"/>
          <a:stretch>
            <a:fillRect/>
          </a:stretch>
        </p:blipFill>
        <p:spPr bwMode="auto">
          <a:xfrm>
            <a:off x="357158" y="785794"/>
            <a:ext cx="8286808" cy="4572032"/>
          </a:xfrm>
          <a:prstGeom prst="rect">
            <a:avLst/>
          </a:prstGeom>
          <a:noFill/>
          <a:ln w="9525">
            <a:noFill/>
            <a:miter lim="800000"/>
            <a:headEnd/>
            <a:tailEnd/>
          </a:ln>
          <a:effectLst/>
        </p:spPr>
      </p:pic>
      <p:sp>
        <p:nvSpPr>
          <p:cNvPr id="9" name="TextBox 8"/>
          <p:cNvSpPr txBox="1"/>
          <p:nvPr/>
        </p:nvSpPr>
        <p:spPr>
          <a:xfrm>
            <a:off x="1928794" y="5357826"/>
            <a:ext cx="6786610" cy="830997"/>
          </a:xfrm>
          <a:prstGeom prst="rect">
            <a:avLst/>
          </a:prstGeom>
          <a:solidFill>
            <a:schemeClr val="accent6">
              <a:lumMod val="40000"/>
              <a:lumOff val="60000"/>
            </a:schemeClr>
          </a:solidFill>
        </p:spPr>
        <p:txBody>
          <a:bodyPr wrap="square" rtlCol="0">
            <a:spAutoFit/>
          </a:bodyPr>
          <a:lstStyle/>
          <a:p>
            <a:r>
              <a:rPr lang="id-ID" sz="2400" dirty="0" smtClean="0">
                <a:latin typeface="Arial" pitchFamily="34" charset="0"/>
                <a:cs typeface="Arial" pitchFamily="34" charset="0"/>
              </a:rPr>
              <a:t>Figure 9.6 Integrating Biometric and Transaction Processing to Create Business Intelligence</a:t>
            </a:r>
            <a:endParaRPr lang="id-ID" sz="24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b="1" dirty="0" smtClean="0"/>
              <a:t>PHYSIOLOGICAL INTERACTION</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19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a:xfrm>
            <a:off x="457200" y="857232"/>
            <a:ext cx="8401080" cy="5197493"/>
          </a:xfrm>
        </p:spPr>
        <p:txBody>
          <a:bodyPr>
            <a:noAutofit/>
          </a:bodyPr>
          <a:lstStyle/>
          <a:p>
            <a:r>
              <a:rPr lang="id-ID" sz="2900" dirty="0" smtClean="0">
                <a:latin typeface="Arial" pitchFamily="34" charset="0"/>
                <a:cs typeface="Arial" pitchFamily="34" charset="0"/>
              </a:rPr>
              <a:t>Perangkat biometric yang lain adalah:</a:t>
            </a:r>
          </a:p>
          <a:p>
            <a:pPr marL="914400" lvl="1" indent="-514350">
              <a:buFont typeface="+mj-lt"/>
              <a:buAutoNum type="arabicPeriod"/>
            </a:pPr>
            <a:r>
              <a:rPr lang="id-ID" sz="2900" b="1" i="1" dirty="0" smtClean="0">
                <a:latin typeface="Arial" pitchFamily="34" charset="0"/>
                <a:cs typeface="Arial" pitchFamily="34" charset="0"/>
              </a:rPr>
              <a:t>Biochip</a:t>
            </a:r>
            <a:r>
              <a:rPr lang="id-ID" sz="2900" dirty="0" smtClean="0">
                <a:latin typeface="Arial" pitchFamily="34" charset="0"/>
                <a:cs typeface="Arial" pitchFamily="34" charset="0"/>
              </a:rPr>
              <a:t>, yaitu chip yang mampu melakukan beragam fungsi tubuh jika ditanamkan ke tubuh manusia.</a:t>
            </a:r>
          </a:p>
          <a:p>
            <a:pPr marL="914400" lvl="1" indent="-514350">
              <a:buFont typeface="+mj-lt"/>
              <a:buAutoNum type="arabicPeriod"/>
            </a:pPr>
            <a:r>
              <a:rPr lang="id-ID" sz="2900" b="1" i="1" dirty="0" smtClean="0">
                <a:latin typeface="Arial" pitchFamily="34" charset="0"/>
                <a:cs typeface="Arial" pitchFamily="34" charset="0"/>
              </a:rPr>
              <a:t>Implant chip</a:t>
            </a:r>
            <a:r>
              <a:rPr lang="id-ID" sz="2900" b="1" dirty="0" smtClean="0">
                <a:latin typeface="Arial" pitchFamily="34" charset="0"/>
                <a:cs typeface="Arial" pitchFamily="34" charset="0"/>
              </a:rPr>
              <a:t>, </a:t>
            </a:r>
            <a:r>
              <a:rPr lang="id-ID" sz="2900" dirty="0" smtClean="0">
                <a:latin typeface="Arial" pitchFamily="34" charset="0"/>
                <a:cs typeface="Arial" pitchFamily="34" charset="0"/>
              </a:rPr>
              <a:t>yaitu chip yang ditanamkan ke tubuh manusia untuk merekam informasi penting tentang seseorang.</a:t>
            </a:r>
          </a:p>
          <a:p>
            <a:pPr marL="914400" lvl="1" indent="-514350">
              <a:buFont typeface="+mj-lt"/>
              <a:buAutoNum type="arabicPeriod"/>
            </a:pPr>
            <a:r>
              <a:rPr lang="id-ID" sz="2900" b="1" i="1" dirty="0" smtClean="0">
                <a:latin typeface="Arial" pitchFamily="34" charset="0"/>
                <a:cs typeface="Arial" pitchFamily="34" charset="0"/>
              </a:rPr>
              <a:t>Facial recognition software</a:t>
            </a:r>
            <a:r>
              <a:rPr lang="id-ID" sz="2900" dirty="0" smtClean="0">
                <a:latin typeface="Arial" pitchFamily="34" charset="0"/>
                <a:cs typeface="Arial" pitchFamily="34" charset="0"/>
              </a:rPr>
              <a:t>, yaitu software untuk mengidentifikasi seseorang melalui evaluasi karakteristik wajah seseorang.</a:t>
            </a:r>
            <a:endParaRPr lang="id-ID" sz="29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PERKEMBANGAN INTERNET</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b="1" dirty="0" smtClean="0">
                <a:latin typeface="Arial" pitchFamily="34" charset="0"/>
                <a:cs typeface="Arial" pitchFamily="34" charset="0"/>
              </a:rPr>
              <a:t>Software-as-a-service (SaaS)</a:t>
            </a:r>
            <a:r>
              <a:rPr lang="id-ID" dirty="0" smtClean="0">
                <a:latin typeface="Arial" pitchFamily="34" charset="0"/>
                <a:cs typeface="Arial" pitchFamily="34" charset="0"/>
              </a:rPr>
              <a:t>, adalah software yang dijual atau disewakan per modul dan per penggunaan, sebagai alternatif dari penjualan software secara utuh.</a:t>
            </a:r>
          </a:p>
          <a:p>
            <a:r>
              <a:rPr lang="id-ID" dirty="0" smtClean="0">
                <a:latin typeface="Arial" pitchFamily="34" charset="0"/>
                <a:cs typeface="Arial" pitchFamily="34" charset="0"/>
              </a:rPr>
              <a:t>SaaS berkembang sejalan dengan perkembangan alternatif TI, seperti Smart Phones dan Tablet PCs, yang tidak memiliki kapasitas penyimpanan untuk seluruh software yang dibutuhkan. </a:t>
            </a:r>
          </a:p>
          <a:p>
            <a:endParaRPr lang="id-ID"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TEKNOLOGI NIR KABEL</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20</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b="1" i="1" dirty="0" smtClean="0"/>
              <a:t>Bluetooth dan WiFi (Wireless Fidelity)</a:t>
            </a:r>
            <a:r>
              <a:rPr lang="id-ID" dirty="0" smtClean="0"/>
              <a:t>, teknologi ini dirancang untuk melakukan komunikasi tanpa kabel seperti telepon celular, printer, jaringan, dan komputer.</a:t>
            </a:r>
          </a:p>
          <a:p>
            <a:r>
              <a:rPr lang="id-ID" b="1" i="1" dirty="0" smtClean="0"/>
              <a:t>Bluetooth, </a:t>
            </a:r>
            <a:r>
              <a:rPr lang="id-ID" dirty="0" smtClean="0"/>
              <a:t>adalah standar transmisi informasi dalam bentuk radio gelombang pendek (</a:t>
            </a:r>
            <a:r>
              <a:rPr lang="id-ID" i="1" dirty="0" smtClean="0"/>
              <a:t>short-range radio waves</a:t>
            </a:r>
            <a:r>
              <a:rPr lang="id-ID" dirty="0" smtClean="0"/>
              <a:t>) untuk jarak s.d. 30 feet atau sekitar 9,144 meter.</a:t>
            </a:r>
          </a:p>
          <a:p>
            <a:r>
              <a:rPr lang="id-ID" b="1" i="1" dirty="0" smtClean="0"/>
              <a:t>Wifi (wireless fidelity), </a:t>
            </a:r>
            <a:r>
              <a:rPr lang="id-ID" dirty="0" smtClean="0"/>
              <a:t>adalah standar transmisi informasi dalam bentuk gelombang radio untuk jarak s.d. beberapa kilo meter.</a:t>
            </a:r>
            <a:endParaRPr lang="id-ID" b="1"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TEKNOLOGI NIR KABEL</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21</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10000"/>
          </a:bodyPr>
          <a:lstStyle/>
          <a:p>
            <a:r>
              <a:rPr lang="id-ID" b="1" i="1" dirty="0" smtClean="0"/>
              <a:t>RFID (radio frequency identification), </a:t>
            </a:r>
            <a:r>
              <a:rPr lang="id-ID" dirty="0" smtClean="0"/>
              <a:t>adalah identifikasi objek melalui frekuensi radio, dengan memanfaatkan microchip pada suatu tag atau label untuk menyimpan informasi. Contoh penggunaan RFID:</a:t>
            </a:r>
          </a:p>
          <a:p>
            <a:pPr marL="914400" lvl="1" indent="-514350">
              <a:buFont typeface="+mj-lt"/>
              <a:buAutoNum type="arabicPeriod"/>
            </a:pPr>
            <a:r>
              <a:rPr lang="id-ID" dirty="0" smtClean="0"/>
              <a:t>Kunci mobil anti maling, di dalam kunci terpasang RFID, sehingga kunci menjadi  sangat sulit untuk diduplikasi.</a:t>
            </a:r>
          </a:p>
          <a:p>
            <a:pPr marL="914400" lvl="1" indent="-514350">
              <a:buFont typeface="+mj-lt"/>
              <a:buAutoNum type="arabicPeriod"/>
            </a:pPr>
            <a:r>
              <a:rPr lang="id-ID" dirty="0" smtClean="0"/>
              <a:t>Pelacakan buku pada perpustakaan.</a:t>
            </a:r>
          </a:p>
          <a:p>
            <a:pPr marL="914400" lvl="1" indent="-514350">
              <a:buFont typeface="+mj-lt"/>
              <a:buAutoNum type="arabicPeriod"/>
            </a:pPr>
            <a:r>
              <a:rPr lang="id-ID" dirty="0" smtClean="0"/>
              <a:t>Pelacakan posisi distribusi hewan ternak.</a:t>
            </a:r>
          </a:p>
          <a:p>
            <a:pPr marL="914400" lvl="1" indent="-514350">
              <a:buFont typeface="+mj-lt"/>
              <a:buAutoNum type="arabicPeriod"/>
            </a:pPr>
            <a:r>
              <a:rPr lang="id-ID" dirty="0" smtClean="0"/>
              <a:t>Supply chain systems.</a:t>
            </a:r>
          </a:p>
          <a:p>
            <a:pPr marL="914400" lvl="1" indent="-514350">
              <a:buFont typeface="+mj-lt"/>
              <a:buAutoNum type="arabicPeriod"/>
            </a:pPr>
            <a:r>
              <a:rPr lang="id-ID" dirty="0" smtClean="0"/>
              <a:t>Passport.</a:t>
            </a:r>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TEKNOLOGI NIR KABEL</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22</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dirty="0" smtClean="0"/>
              <a:t>Saat ini hampir setiap produk diberi identitas unik dengan UPC (universal product code), dengan kelemahan dua jenis produk kemungkinan diidentifikasi UPC yang sama, sehingga tidak bisa membedakan satu dengan yang lain.</a:t>
            </a:r>
          </a:p>
          <a:p>
            <a:r>
              <a:rPr lang="id-ID" dirty="0" smtClean="0"/>
              <a:t>Dengan RFID setiap unit produk akan mendapatkan satu EPC (electronic product code) yang bersifat unik. </a:t>
            </a: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TEKNOLOGI MURNI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i="1" dirty="0" smtClean="0"/>
              <a:t>Nanotechnology, </a:t>
            </a:r>
            <a:r>
              <a:rPr lang="id-ID" dirty="0" smtClean="0"/>
              <a:t>adalah teknologi untuk menciptakan komponen perangkat TI dalam ukuran nano atau ukuran yang sangat kecil. Satu nano meter adalah setara dengan 1/100.000 rambut manusia.</a:t>
            </a:r>
          </a:p>
          <a:p>
            <a:r>
              <a:rPr lang="id-ID" dirty="0" smtClean="0"/>
              <a:t>Multi-state CPUs, saat ini komputer hanya bekerja dengan dua digit binary yaitu 1 dan 0, ini membuat kecepatan komputer menjadi rendah.  </a:t>
            </a:r>
            <a:r>
              <a:rPr lang="id-ID" smtClean="0"/>
              <a:t>Multi-state CPUs mampu bekerja pada lebih dari dua digit binary, misalya 10 digit dan seterusnya.</a:t>
            </a: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TEKNOLOGI MURNI</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dirty="0" smtClean="0"/>
              <a:t>Media Penyimpan Data Holographic</a:t>
            </a:r>
          </a:p>
          <a:p>
            <a:pPr>
              <a:buNone/>
            </a:pPr>
            <a:r>
              <a:rPr lang="id-ID" dirty="0" smtClean="0"/>
              <a:t>	Pada saat ini sebagian perangkat penyimpan hanya memiliki dua dimensi permukaan, data akan disimpan dalam dua dimensi tersebut (misalnya side A dan Side B). Media penyimpan Holographic memiliki banyak dimensi atau banyak sisi atau banyak permukaan, sehingga memiliki kapasitas penyimpanan yang jauh lebih besar. </a:t>
            </a:r>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PERTIMBANGAN PENTING</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fontScale="92500" lnSpcReduction="10000"/>
          </a:bodyPr>
          <a:lstStyle/>
          <a:p>
            <a:r>
              <a:rPr lang="id-ID" b="1" dirty="0" smtClean="0"/>
              <a:t>Kebutuhan TI</a:t>
            </a:r>
            <a:r>
              <a:rPr lang="id-ID" dirty="0" smtClean="0"/>
              <a:t>, pada saati ini pemberdayaan teknologi untuk meraih keunggulan bisnis bukan lagi sebuah pilihan, tetapi sudah menjadi keharusan. Hampir semua sektor kehidupan tidak ada yang tidak bersinggungan dengan teknologi.</a:t>
            </a:r>
          </a:p>
          <a:p>
            <a:r>
              <a:rPr lang="id-ID" dirty="0" smtClean="0"/>
              <a:t>Akhir dari </a:t>
            </a:r>
            <a:r>
              <a:rPr lang="id-ID" b="1" i="1" dirty="0" smtClean="0"/>
              <a:t>the great digital divide. </a:t>
            </a:r>
            <a:r>
              <a:rPr lang="id-ID" i="1" dirty="0" smtClean="0"/>
              <a:t>The great digital divide </a:t>
            </a:r>
            <a:r>
              <a:rPr lang="id-ID" dirty="0" smtClean="0"/>
              <a:t>adalah fakta bahwa dunia telah diberi label “kaya/have’s” dan “miskin/have not’s” dalam kontek teknologi. Dunia ketiga telah dimaknai sebagai dunia dengan keterbatasan akses dan penggunaan teknologi.</a:t>
            </a:r>
            <a:endParaRPr lang="id-ID"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PERTIMBANGAN PENTING</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pPr>
              <a:buNone/>
            </a:pPr>
            <a:r>
              <a:rPr lang="id-ID" dirty="0" smtClean="0"/>
              <a:t>	Kekuatan dari teknologi harus diwujudkan dalam skala dunia. Pelaku bisnis dapat membangun kerjasama bisnis berskala internasional serta membangun kemitraan strategis untuk memberdayakan dan menyebarkan teknologi.</a:t>
            </a:r>
          </a:p>
          <a:p>
            <a:r>
              <a:rPr lang="id-ID" b="1" dirty="0" smtClean="0"/>
              <a:t>Teknologi untuk meningkatkan kesejahteraan masyarakat</a:t>
            </a:r>
            <a:r>
              <a:rPr lang="id-ID" dirty="0" smtClean="0"/>
              <a:t>. Teknologi bukan hanya untuk tujuan profit, tetapi juga untuk tujuan sosial, misalnya sebagian dari teknologi untuk bidang kesehatan.</a:t>
            </a:r>
          </a:p>
          <a:p>
            <a:endParaRPr lang="id-ID"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PERTIMBANGAN PENTING</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b="1" dirty="0" smtClean="0"/>
              <a:t>Pertukaran privasi untuk kenyamanan</a:t>
            </a:r>
            <a:r>
              <a:rPr lang="id-ID" dirty="0" smtClean="0"/>
              <a:t>,  pertukaran data pribadi untuk kenyamanan adalah satu hal yang tak terhindarkan, misalnya untuk pengisian database agar perusahaan bisa memberikan penghargaan atau hadiah kepada konsumen setianya.</a:t>
            </a:r>
          </a:p>
          <a:p>
            <a:r>
              <a:rPr lang="id-ID" b="1" dirty="0" smtClean="0"/>
              <a:t>Etika</a:t>
            </a:r>
            <a:r>
              <a:rPr lang="id-ID" b="1" smtClean="0"/>
              <a:t>, </a:t>
            </a:r>
            <a:r>
              <a:rPr lang="id-ID" smtClean="0"/>
              <a:t>kesadaran etika sangat penting untuk membuat teknologi mampu meningkatkan kesejahteraan, dan bukannya justru menghadirkan bencana.</a:t>
            </a:r>
            <a:endParaRPr lang="id-ID"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00372"/>
            <a:ext cx="9144000" cy="714356"/>
          </a:xfrm>
        </p:spPr>
        <p:txBody>
          <a:bodyPr>
            <a:normAutofit fontScale="90000"/>
          </a:bodyPr>
          <a:lstStyle/>
          <a:p>
            <a:r>
              <a:rPr lang="id-ID" dirty="0" smtClean="0"/>
              <a:t>TERIMAKASIH</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28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PERKEMBANGAN INTERNET</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3</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b="1" i="1" dirty="0" smtClean="0">
                <a:latin typeface="Arial" pitchFamily="34" charset="0"/>
                <a:cs typeface="Arial" pitchFamily="34" charset="0"/>
              </a:rPr>
              <a:t>Application Service Provider (ASP)</a:t>
            </a:r>
            <a:r>
              <a:rPr lang="id-ID" dirty="0" smtClean="0">
                <a:latin typeface="Arial" pitchFamily="34" charset="0"/>
                <a:cs typeface="Arial" pitchFamily="34" charset="0"/>
              </a:rPr>
              <a:t>, menyediakan software, termasuk jasa yang terkait seperti pemeliharaan, dukungan teknis, layanan penyimpanan data, dan layanan semacam yang lainnya melalui internet, untuk menggantikan fasilitas penyimpanan data pada komputer pengguna TI. </a:t>
            </a:r>
          </a:p>
          <a:p>
            <a:r>
              <a:rPr lang="id-ID" dirty="0" smtClean="0">
                <a:latin typeface="Arial" pitchFamily="34" charset="0"/>
                <a:cs typeface="Arial" pitchFamily="34" charset="0"/>
              </a:rPr>
              <a:t>Contoh ASP adalah layanan penyimpanan data pada google serta jasa layanan penyimpanan online lainnya.</a:t>
            </a:r>
            <a:endParaRPr lang="id-ID"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PERKEMBANGAN INTERNET</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4</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grpSp>
        <p:nvGrpSpPr>
          <p:cNvPr id="9" name="Group 8"/>
          <p:cNvGrpSpPr/>
          <p:nvPr/>
        </p:nvGrpSpPr>
        <p:grpSpPr>
          <a:xfrm>
            <a:off x="642910" y="1000108"/>
            <a:ext cx="8001056" cy="5012138"/>
            <a:chOff x="642910" y="1000108"/>
            <a:chExt cx="8001056" cy="5012138"/>
          </a:xfrm>
        </p:grpSpPr>
        <p:pic>
          <p:nvPicPr>
            <p:cNvPr id="1026" name="Picture 2"/>
            <p:cNvPicPr>
              <a:picLocks noChangeAspect="1" noChangeArrowheads="1"/>
            </p:cNvPicPr>
            <p:nvPr/>
          </p:nvPicPr>
          <p:blipFill>
            <a:blip r:embed="rId2"/>
            <a:srcRect l="28001" t="18554" r="38507" b="25781"/>
            <a:stretch>
              <a:fillRect/>
            </a:stretch>
          </p:blipFill>
          <p:spPr bwMode="auto">
            <a:xfrm>
              <a:off x="642910" y="1005730"/>
              <a:ext cx="5357850" cy="5006516"/>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65813" t="18554" r="20937" b="65951"/>
            <a:stretch>
              <a:fillRect/>
            </a:stretch>
          </p:blipFill>
          <p:spPr bwMode="auto">
            <a:xfrm>
              <a:off x="6143636" y="1000108"/>
              <a:ext cx="2500330" cy="1643866"/>
            </a:xfrm>
            <a:prstGeom prst="rect">
              <a:avLst/>
            </a:prstGeom>
            <a:noFill/>
            <a:ln w="9525">
              <a:noFill/>
              <a:miter lim="800000"/>
              <a:headEnd/>
              <a:tailEnd/>
            </a:ln>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PULL AND PUSH TECHNOLOGIES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5</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b="1" i="1" dirty="0" smtClean="0"/>
              <a:t>Pull technology environment</a:t>
            </a:r>
            <a:r>
              <a:rPr lang="id-ID" dirty="0" smtClean="0"/>
              <a:t>, dalam lingkungan ini, pengguna TI mencari, meminta, dan menemukan layanan TI yang diinginkan, misalnya pengguna TI mengunjungi website tertentu, kemudian meminta informasi, layanan, dan produk.</a:t>
            </a:r>
          </a:p>
          <a:p>
            <a:r>
              <a:rPr lang="id-ID" b="1" i="1" dirty="0" smtClean="0"/>
              <a:t>Push technology environment</a:t>
            </a:r>
            <a:r>
              <a:rPr lang="id-ID" dirty="0" smtClean="0"/>
              <a:t>, dalam lingkungan ini, penyedia TI menggunjungi pengguna TI, baik langsung maupun via TI, untuk menawarkan layanan TI sesuai dengan kebutuhan spesifik pengguna TI.</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PULL AND PUSH TECHNOLOGIES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6</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a:bodyPr>
          <a:lstStyle/>
          <a:p>
            <a:r>
              <a:rPr lang="id-ID" dirty="0" smtClean="0"/>
              <a:t>Contoh: dalam bisnis persewaan video, persewaan video dapat menyediakan layanan informasi video baru sesuai selera pelanggan dengan melalui kerjasama dengan penyedia layanan telepon seluler. Secara otomatis informasi video baru akan masuk ke HP pelanggan, bahkan termasuk posisi counter layanan persewaan video terdekat yang bisa dilihat melalui layanan GPS.</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PULL AND PUSH TECHNOLOGIES</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7</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pic>
        <p:nvPicPr>
          <p:cNvPr id="2050" name="Picture 2"/>
          <p:cNvPicPr>
            <a:picLocks noChangeAspect="1" noChangeArrowheads="1"/>
          </p:cNvPicPr>
          <p:nvPr/>
        </p:nvPicPr>
        <p:blipFill>
          <a:blip r:embed="rId2"/>
          <a:srcRect l="37248" t="25391" r="44546" b="27734"/>
          <a:stretch>
            <a:fillRect/>
          </a:stretch>
        </p:blipFill>
        <p:spPr bwMode="auto">
          <a:xfrm>
            <a:off x="642910" y="838730"/>
            <a:ext cx="4214842" cy="5192522"/>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62143" t="62175" r="28340" b="27734"/>
          <a:stretch>
            <a:fillRect/>
          </a:stretch>
        </p:blipFill>
        <p:spPr bwMode="auto">
          <a:xfrm>
            <a:off x="4929190" y="1000108"/>
            <a:ext cx="3714776" cy="221457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E-COMMERCE BUSINESS MODEL</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8</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lstStyle/>
          <a:p>
            <a:r>
              <a:rPr lang="id-ID" dirty="0" smtClean="0"/>
              <a:t>E-commerce model tahap awal: B2B (Business to Business), B2C (Business to Consumer), G2C (Goverment to Consumer).</a:t>
            </a:r>
          </a:p>
          <a:p>
            <a:r>
              <a:rPr lang="id-ID" dirty="0" smtClean="0"/>
              <a:t>Model e-commerce telah berkembang menjadi F2b2C (Factory-to-business-to-consumer). Dalam model ini konsumen berinteraksi dengan penjual, penjual mengkomunikasikan spesifikasi produk ke produsen, produsen mengirim langsung ke konsumen.</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smtClean="0"/>
              <a:t>E-COMMERCE dan VoIP</a:t>
            </a:r>
            <a:endParaRPr lang="id-ID" dirty="0"/>
          </a:p>
        </p:txBody>
      </p:sp>
      <p:sp>
        <p:nvSpPr>
          <p:cNvPr id="3" name="Slide Number Placeholder 2"/>
          <p:cNvSpPr>
            <a:spLocks noGrp="1"/>
          </p:cNvSpPr>
          <p:nvPr>
            <p:ph type="sldNum" sz="quarter" idx="12"/>
          </p:nvPr>
        </p:nvSpPr>
        <p:spPr/>
        <p:txBody>
          <a:bodyPr/>
          <a:lstStyle/>
          <a:p>
            <a:fld id="{459BA9F3-8942-46F3-BAEF-2C2175FEA74D}" type="slidenum">
              <a:rPr lang="id-ID" smtClean="0"/>
              <a:pPr/>
              <a:t>9</a:t>
            </a:fld>
            <a:endParaRPr lang="id-ID"/>
          </a:p>
        </p:txBody>
      </p:sp>
      <p:sp>
        <p:nvSpPr>
          <p:cNvPr id="4" name="Footer Placeholder 3"/>
          <p:cNvSpPr>
            <a:spLocks noGrp="1"/>
          </p:cNvSpPr>
          <p:nvPr>
            <p:ph type="ftr" sz="quarter" idx="3"/>
          </p:nvPr>
        </p:nvSpPr>
        <p:spPr/>
        <p:txBody>
          <a:bodyPr/>
          <a:lstStyle/>
          <a:p>
            <a:r>
              <a:rPr lang="id-ID" smtClean="0"/>
              <a:t>Sistem Informasi Manajemen</a:t>
            </a:r>
            <a:endParaRPr lang="id-ID" dirty="0"/>
          </a:p>
        </p:txBody>
      </p:sp>
      <p:sp>
        <p:nvSpPr>
          <p:cNvPr id="5" name="Content Placeholder 4"/>
          <p:cNvSpPr>
            <a:spLocks noGrp="1"/>
          </p:cNvSpPr>
          <p:nvPr>
            <p:ph idx="1"/>
          </p:nvPr>
        </p:nvSpPr>
        <p:spPr/>
        <p:txBody>
          <a:bodyPr>
            <a:normAutofit lnSpcReduction="10000"/>
          </a:bodyPr>
          <a:lstStyle/>
          <a:p>
            <a:r>
              <a:rPr lang="id-ID" dirty="0" smtClean="0"/>
              <a:t>Dalam F2b2C terjadi </a:t>
            </a:r>
            <a:r>
              <a:rPr lang="id-ID" i="1" dirty="0" smtClean="0"/>
              <a:t>disintermediation, </a:t>
            </a:r>
            <a:r>
              <a:rPr lang="id-ID" dirty="0" smtClean="0"/>
              <a:t>yaitu penggunaan internet sebagai penghubung pengiriman produk atau layanan. Contoh adalah pembelian tiket pesawat atau pemesanan hotel melalui </a:t>
            </a:r>
            <a:r>
              <a:rPr lang="id-ID" dirty="0" smtClean="0">
                <a:hlinkClick r:id="rId2"/>
              </a:rPr>
              <a:t>www.tiket.com</a:t>
            </a:r>
            <a:r>
              <a:rPr lang="id-ID" dirty="0" smtClean="0"/>
              <a:t> atau melalui </a:t>
            </a:r>
            <a:r>
              <a:rPr lang="id-ID" dirty="0" smtClean="0">
                <a:hlinkClick r:id="rId3"/>
              </a:rPr>
              <a:t>www.agoda.com</a:t>
            </a:r>
            <a:r>
              <a:rPr lang="id-ID" dirty="0" smtClean="0"/>
              <a:t>. </a:t>
            </a:r>
          </a:p>
          <a:p>
            <a:r>
              <a:rPr lang="id-ID" dirty="0" smtClean="0"/>
              <a:t>VoIP atau Voice over Internet Protocol, yaitu pengiriman suara (komunikasi) melalui internet untuk menghindari biaya percakapan melalui penyedia layanan telepon, misalnya WA Call/BB Call/ Skype dst.  </a:t>
            </a:r>
            <a:endParaRPr lang="id-ID"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TotalTime>
  <Words>1463</Words>
  <Application>Microsoft Office PowerPoint</Application>
  <PresentationFormat>On-screen Show (4:3)</PresentationFormat>
  <Paragraphs>144</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Custom Design</vt:lpstr>
      <vt:lpstr>BAGIAN IX PERKEMBANGAN TEKNOLOGI INFORMASI</vt:lpstr>
      <vt:lpstr>PERKEMBANGAN INTERNET</vt:lpstr>
      <vt:lpstr>PERKEMBANGAN INTERNET</vt:lpstr>
      <vt:lpstr>PERKEMBANGAN INTERNET</vt:lpstr>
      <vt:lpstr>PULL AND PUSH TECHNOLOGIES</vt:lpstr>
      <vt:lpstr>PULL AND PUSH TECHNOLOGIES</vt:lpstr>
      <vt:lpstr>PULL AND PUSH TECHNOLOGIES</vt:lpstr>
      <vt:lpstr>E-COMMERCE BUSINESS MODEL</vt:lpstr>
      <vt:lpstr>E-COMMERCE dan VoIP</vt:lpstr>
      <vt:lpstr>WEB 2.0 dan E-SOCIETY</vt:lpstr>
      <vt:lpstr>WEB 2.0 dan E-SOCIETY</vt:lpstr>
      <vt:lpstr>PHYSIOLOGICAL INTERACTION</vt:lpstr>
      <vt:lpstr>PHYSIOLOGICAL INTERACTION</vt:lpstr>
      <vt:lpstr>PHYSIOLOGICAL INTERACTION</vt:lpstr>
      <vt:lpstr>PHYSIOLOGICAL INTERACTION</vt:lpstr>
      <vt:lpstr>PHYSIOLOGICAL INTERACTION</vt:lpstr>
      <vt:lpstr>PHYSIOLOGICAL INTERACTION</vt:lpstr>
      <vt:lpstr>PHYSIOLOGICAL INTERACTION</vt:lpstr>
      <vt:lpstr>PHYSIOLOGICAL INTERACTION</vt:lpstr>
      <vt:lpstr>TEKNOLOGI NIR KABEL</vt:lpstr>
      <vt:lpstr>TEKNOLOGI NIR KABEL</vt:lpstr>
      <vt:lpstr>TEKNOLOGI NIR KABEL</vt:lpstr>
      <vt:lpstr>TEKNOLOGI MURNI</vt:lpstr>
      <vt:lpstr>TEKNOLOGI MURNI</vt:lpstr>
      <vt:lpstr>PERTIMBANGAN PENTING</vt:lpstr>
      <vt:lpstr>PERTIMBANGAN PENTING</vt:lpstr>
      <vt:lpstr>PERTIMBANGAN PENTING</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299</cp:revision>
  <dcterms:created xsi:type="dcterms:W3CDTF">2015-03-15T07:45:02Z</dcterms:created>
  <dcterms:modified xsi:type="dcterms:W3CDTF">2015-07-01T04:09:01Z</dcterms:modified>
</cp:coreProperties>
</file>