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256" r:id="rId3"/>
    <p:sldId id="270" r:id="rId4"/>
    <p:sldId id="271" r:id="rId5"/>
    <p:sldId id="273" r:id="rId6"/>
    <p:sldId id="272"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269" r:id="rId3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428404-2F1A-473C-842D-F26D3F07D154}" type="datetimeFigureOut">
              <a:rPr lang="id-ID" smtClean="0"/>
              <a:pPr/>
              <a:t>13/04/2015</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B69C0C-70BC-453A-BC6A-740710DEED75}"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Slide Number Placeholder 5"/>
          <p:cNvSpPr>
            <a:spLocks noGrp="1"/>
          </p:cNvSpPr>
          <p:nvPr>
            <p:ph type="sldNum" sz="quarter" idx="12"/>
          </p:nvPr>
        </p:nvSpPr>
        <p:spPr/>
        <p:txBody>
          <a:bodyPr/>
          <a:lstStyle/>
          <a:p>
            <a:fld id="{459BA9F3-8942-46F3-BAEF-2C2175FEA74D}" type="slidenum">
              <a:rPr lang="id-ID" smtClean="0"/>
              <a:pPr/>
              <a:t>‹#›</a:t>
            </a:fld>
            <a:endParaRPr lang="id-ID"/>
          </a:p>
        </p:txBody>
      </p:sp>
      <p:sp>
        <p:nvSpPr>
          <p:cNvPr id="7" name="Footer Placeholder 4"/>
          <p:cNvSpPr>
            <a:spLocks noGrp="1"/>
          </p:cNvSpPr>
          <p:nvPr>
            <p:ph type="ftr" sz="quarter" idx="3"/>
          </p:nvPr>
        </p:nvSpPr>
        <p:spPr>
          <a:xfrm>
            <a:off x="390516" y="6286520"/>
            <a:ext cx="2324096" cy="365125"/>
          </a:xfrm>
          <a:prstGeom prst="rect">
            <a:avLst/>
          </a:prstGeom>
        </p:spPr>
        <p:txBody>
          <a:bodyPr vert="horz" lIns="91440" tIns="45720" rIns="91440" bIns="45720" rtlCol="0" anchor="ctr"/>
          <a:lstStyle>
            <a:lvl1pPr algn="l">
              <a:defRPr sz="1200" b="1">
                <a:solidFill>
                  <a:schemeClr val="tx1"/>
                </a:solidFill>
              </a:defRPr>
            </a:lvl1pPr>
          </a:lstStyle>
          <a:p>
            <a:r>
              <a:rPr lang="id-ID" dirty="0" smtClean="0"/>
              <a:t>Sistem Informasi Manajemen</a:t>
            </a:r>
            <a:endParaRPr lang="id-ID" dirty="0"/>
          </a:p>
        </p:txBody>
      </p:sp>
      <p:sp>
        <p:nvSpPr>
          <p:cNvPr id="8" name="Footer Placeholder 4"/>
          <p:cNvSpPr txBox="1">
            <a:spLocks/>
          </p:cNvSpPr>
          <p:nvPr userDrawn="1"/>
        </p:nvSpPr>
        <p:spPr>
          <a:xfrm>
            <a:off x="7358082" y="6357958"/>
            <a:ext cx="857256" cy="365125"/>
          </a:xfrm>
          <a:prstGeom prst="rect">
            <a:avLst/>
          </a:prstGeom>
        </p:spPr>
        <p:txBody>
          <a:bodyPr vert="horz" lIns="91440" tIns="45720" rIns="91440" bIns="45720" rtlCol="0" anchor="ctr"/>
          <a:lstStyle>
            <a:lvl1pPr algn="l">
              <a:defRPr sz="120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d-ID" sz="1200" b="1" i="0" u="none" strike="noStrike" kern="1200" cap="none" spc="0" normalizeH="0" baseline="0" noProof="0" dirty="0" smtClean="0">
                <a:ln>
                  <a:noFill/>
                </a:ln>
                <a:solidFill>
                  <a:schemeClr val="tx1"/>
                </a:solidFill>
                <a:effectLst/>
                <a:uLnTx/>
                <a:uFillTx/>
                <a:latin typeface="+mn-lt"/>
                <a:ea typeface="+mn-ea"/>
                <a:cs typeface="+mn-cs"/>
              </a:rPr>
              <a:t>Halaman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id-ID"/>
          </a:p>
        </p:txBody>
      </p:sp>
      <p:sp>
        <p:nvSpPr>
          <p:cNvPr id="5" name="Footer Placeholder 4"/>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6" name="Slide Number Placeholder 5"/>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id-ID"/>
          </a:p>
        </p:txBody>
      </p:sp>
      <p:sp>
        <p:nvSpPr>
          <p:cNvPr id="5" name="Footer Placeholder 4"/>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6" name="Slide Number Placeholder 5"/>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A22249CE-013C-4AAC-9B81-70A959FCC7AB}" type="datetimeFigureOut">
              <a:rPr lang="id-ID" smtClean="0"/>
              <a:pPr/>
              <a:t>13/04/2015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22249CE-013C-4AAC-9B81-70A959FCC7AB}" type="datetimeFigureOut">
              <a:rPr lang="id-ID" smtClean="0"/>
              <a:pPr/>
              <a:t>13/04/2015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2249CE-013C-4AAC-9B81-70A959FCC7AB}" type="datetimeFigureOut">
              <a:rPr lang="id-ID" smtClean="0"/>
              <a:pPr/>
              <a:t>13/04/2015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A22249CE-013C-4AAC-9B81-70A959FCC7AB}" type="datetimeFigureOut">
              <a:rPr lang="id-ID" smtClean="0"/>
              <a:pPr/>
              <a:t>13/04/2015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A22249CE-013C-4AAC-9B81-70A959FCC7AB}" type="datetimeFigureOut">
              <a:rPr lang="id-ID" smtClean="0"/>
              <a:pPr/>
              <a:t>13/04/2015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A22249CE-013C-4AAC-9B81-70A959FCC7AB}" type="datetimeFigureOut">
              <a:rPr lang="id-ID" smtClean="0"/>
              <a:pPr/>
              <a:t>13/04/2015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249CE-013C-4AAC-9B81-70A959FCC7AB}" type="datetimeFigureOut">
              <a:rPr lang="id-ID" smtClean="0"/>
              <a:pPr/>
              <a:t>13/04/2015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2249CE-013C-4AAC-9B81-70A959FCC7AB}" type="datetimeFigureOut">
              <a:rPr lang="id-ID" smtClean="0"/>
              <a:pPr/>
              <a:t>13/04/2015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714356"/>
          </a:xfrm>
        </p:spPr>
        <p:txBody>
          <a:bodyPr/>
          <a:lstStyle/>
          <a:p>
            <a:r>
              <a:rPr lang="en-US" smtClean="0"/>
              <a:t>Click to edit Master title style</a:t>
            </a:r>
            <a:endParaRPr lang="id-ID"/>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459BA9F3-8942-46F3-BAEF-2C2175FEA74D}" type="slidenum">
              <a:rPr lang="id-ID" smtClean="0"/>
              <a:pPr/>
              <a:t>‹#›</a:t>
            </a:fld>
            <a:endParaRPr lang="id-ID"/>
          </a:p>
        </p:txBody>
      </p:sp>
      <p:sp>
        <p:nvSpPr>
          <p:cNvPr id="9" name="Footer Placeholder 4"/>
          <p:cNvSpPr>
            <a:spLocks noGrp="1"/>
          </p:cNvSpPr>
          <p:nvPr>
            <p:ph type="ftr" sz="quarter" idx="3"/>
          </p:nvPr>
        </p:nvSpPr>
        <p:spPr>
          <a:xfrm>
            <a:off x="390516" y="6286520"/>
            <a:ext cx="2324096" cy="365125"/>
          </a:xfrm>
          <a:prstGeom prst="rect">
            <a:avLst/>
          </a:prstGeom>
        </p:spPr>
        <p:txBody>
          <a:bodyPr vert="horz" lIns="91440" tIns="45720" rIns="91440" bIns="45720" rtlCol="0" anchor="ctr"/>
          <a:lstStyle>
            <a:lvl1pPr algn="l">
              <a:defRPr sz="1200" b="1">
                <a:solidFill>
                  <a:schemeClr val="tx1"/>
                </a:solidFill>
              </a:defRPr>
            </a:lvl1pPr>
          </a:lstStyle>
          <a:p>
            <a:r>
              <a:rPr lang="id-ID" dirty="0" smtClean="0"/>
              <a:t>Sistem Informasi Manajemen</a:t>
            </a:r>
            <a:endParaRPr lang="id-ID" dirty="0"/>
          </a:p>
        </p:txBody>
      </p:sp>
      <p:sp>
        <p:nvSpPr>
          <p:cNvPr id="10" name="Footer Placeholder 4"/>
          <p:cNvSpPr txBox="1">
            <a:spLocks/>
          </p:cNvSpPr>
          <p:nvPr userDrawn="1"/>
        </p:nvSpPr>
        <p:spPr>
          <a:xfrm>
            <a:off x="7429520" y="6357958"/>
            <a:ext cx="857256" cy="365125"/>
          </a:xfrm>
          <a:prstGeom prst="rect">
            <a:avLst/>
          </a:prstGeom>
        </p:spPr>
        <p:txBody>
          <a:bodyPr vert="horz" lIns="91440" tIns="45720" rIns="91440" bIns="45720" rtlCol="0" anchor="ctr"/>
          <a:lstStyle>
            <a:lvl1pPr algn="l">
              <a:defRPr sz="120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d-ID" sz="1200" b="1" i="0" u="none" strike="noStrike" kern="1200" cap="none" spc="0" normalizeH="0" baseline="0" noProof="0" dirty="0" smtClean="0">
                <a:ln>
                  <a:noFill/>
                </a:ln>
                <a:solidFill>
                  <a:schemeClr val="tx1"/>
                </a:solidFill>
                <a:effectLst/>
                <a:uLnTx/>
                <a:uFillTx/>
                <a:latin typeface="+mn-lt"/>
                <a:ea typeface="+mn-ea"/>
                <a:cs typeface="+mn-cs"/>
              </a:rPr>
              <a:t>Halaman</a:t>
            </a:r>
          </a:p>
        </p:txBody>
      </p:sp>
      <p:sp>
        <p:nvSpPr>
          <p:cNvPr id="11" name="Content Placeholder 2"/>
          <p:cNvSpPr>
            <a:spLocks noGrp="1"/>
          </p:cNvSpPr>
          <p:nvPr>
            <p:ph idx="1"/>
          </p:nvPr>
        </p:nvSpPr>
        <p:spPr>
          <a:xfrm>
            <a:off x="457200" y="928670"/>
            <a:ext cx="8229600" cy="51974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cxnSp>
        <p:nvCxnSpPr>
          <p:cNvPr id="13" name="Straight Connector 12"/>
          <p:cNvCxnSpPr/>
          <p:nvPr userDrawn="1"/>
        </p:nvCxnSpPr>
        <p:spPr>
          <a:xfrm>
            <a:off x="357158" y="6215082"/>
            <a:ext cx="835824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2249CE-013C-4AAC-9B81-70A959FCC7AB}" type="datetimeFigureOut">
              <a:rPr lang="id-ID" smtClean="0"/>
              <a:pPr/>
              <a:t>13/04/2015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22249CE-013C-4AAC-9B81-70A959FCC7AB}" type="datetimeFigureOut">
              <a:rPr lang="id-ID" smtClean="0"/>
              <a:pPr/>
              <a:t>13/04/2015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22249CE-013C-4AAC-9B81-70A959FCC7AB}" type="datetimeFigureOut">
              <a:rPr lang="id-ID" smtClean="0"/>
              <a:pPr/>
              <a:t>13/04/2015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id-ID"/>
          </a:p>
        </p:txBody>
      </p:sp>
      <p:sp>
        <p:nvSpPr>
          <p:cNvPr id="5" name="Footer Placeholder 4"/>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6" name="Slide Number Placeholder 5"/>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id-ID"/>
          </a:p>
        </p:txBody>
      </p:sp>
      <p:sp>
        <p:nvSpPr>
          <p:cNvPr id="6" name="Footer Placeholder 5"/>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7" name="Slide Number Placeholder 6"/>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id-ID"/>
          </a:p>
        </p:txBody>
      </p:sp>
      <p:sp>
        <p:nvSpPr>
          <p:cNvPr id="8" name="Footer Placeholder 7"/>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9" name="Slide Number Placeholder 8"/>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id-ID"/>
          </a:p>
        </p:txBody>
      </p:sp>
      <p:sp>
        <p:nvSpPr>
          <p:cNvPr id="4" name="Footer Placeholder 3"/>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5" name="Slide Number Placeholder 4"/>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id-ID"/>
          </a:p>
        </p:txBody>
      </p:sp>
      <p:sp>
        <p:nvSpPr>
          <p:cNvPr id="3" name="Footer Placeholder 2"/>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4" name="Slide Number Placeholder 3"/>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id-ID"/>
          </a:p>
        </p:txBody>
      </p:sp>
      <p:sp>
        <p:nvSpPr>
          <p:cNvPr id="6" name="Footer Placeholder 5"/>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7" name="Slide Number Placeholder 6"/>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id-ID"/>
          </a:p>
        </p:txBody>
      </p:sp>
      <p:sp>
        <p:nvSpPr>
          <p:cNvPr id="6" name="Footer Placeholder 5"/>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7" name="Slide Number Placeholder 6"/>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785794"/>
          </a:xfrm>
          <a:prstGeom prst="rect">
            <a:avLst/>
          </a:prstGeom>
          <a:solidFill>
            <a:schemeClr val="accent6">
              <a:lumMod val="60000"/>
              <a:lumOff val="40000"/>
            </a:schemeClr>
          </a:solidFill>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928670"/>
            <a:ext cx="8229600" cy="519749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Slide Number Placeholder 5"/>
          <p:cNvSpPr>
            <a:spLocks noGrp="1"/>
          </p:cNvSpPr>
          <p:nvPr>
            <p:ph type="sldNum" sz="quarter" idx="4"/>
          </p:nvPr>
        </p:nvSpPr>
        <p:spPr>
          <a:xfrm>
            <a:off x="8286776" y="6356350"/>
            <a:ext cx="4000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BA9F3-8942-46F3-BAEF-2C2175FEA74D}" type="slidenum">
              <a:rPr lang="id-ID" smtClean="0"/>
              <a:pPr/>
              <a:t>‹#›</a:t>
            </a:fld>
            <a:endParaRPr lang="id-ID" dirty="0"/>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249CE-013C-4AAC-9B81-70A959FCC7AB}" type="datetimeFigureOut">
              <a:rPr lang="id-ID" smtClean="0"/>
              <a:pPr/>
              <a:t>13/04/2015</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83763-F145-420D-AEE5-59A501E4E41E}"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43116"/>
            <a:ext cx="9144000" cy="1500198"/>
          </a:xfrm>
        </p:spPr>
        <p:txBody>
          <a:bodyPr>
            <a:noAutofit/>
          </a:bodyPr>
          <a:lstStyle/>
          <a:p>
            <a:r>
              <a:rPr lang="id-ID" sz="2800" b="1" dirty="0" smtClean="0">
                <a:latin typeface="Arial" pitchFamily="34" charset="0"/>
                <a:cs typeface="Arial" pitchFamily="34" charset="0"/>
              </a:rPr>
              <a:t>BAGIAN IV</a:t>
            </a:r>
            <a:br>
              <a:rPr lang="id-ID" sz="2800" b="1" dirty="0" smtClean="0">
                <a:latin typeface="Arial" pitchFamily="34" charset="0"/>
                <a:cs typeface="Arial" pitchFamily="34" charset="0"/>
              </a:rPr>
            </a:br>
            <a:r>
              <a:rPr lang="id-ID" sz="2800" b="1" dirty="0" smtClean="0">
                <a:latin typeface="Arial" pitchFamily="34" charset="0"/>
                <a:cs typeface="Arial" pitchFamily="34" charset="0"/>
              </a:rPr>
              <a:t>DECISION SUPPORT AND ARTIFICIAL INTELLIGENCE</a:t>
            </a:r>
            <a:endParaRPr lang="id-ID" sz="2800"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459BA9F3-8942-46F3-BAEF-2C2175FEA74D}" type="slidenum">
              <a:rPr lang="id-ID" smtClean="0"/>
              <a:pPr/>
              <a:t>1</a:t>
            </a:fld>
            <a:endParaRPr lang="id-ID"/>
          </a:p>
        </p:txBody>
      </p:sp>
      <p:sp>
        <p:nvSpPr>
          <p:cNvPr id="5" name="Footer Placeholder 4"/>
          <p:cNvSpPr>
            <a:spLocks noGrp="1"/>
          </p:cNvSpPr>
          <p:nvPr>
            <p:ph type="ftr" sz="quarter" idx="3"/>
          </p:nvPr>
        </p:nvSpPr>
        <p:spPr/>
        <p:txBody>
          <a:bodyPr/>
          <a:lstStyle/>
          <a:p>
            <a:r>
              <a:rPr lang="id-ID" smtClean="0"/>
              <a:t>Sistem Informasi Manajemen</a:t>
            </a:r>
            <a:endParaRPr lang="id-ID"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DECISION SUPPORT SYSTEMS</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10</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lstStyle/>
          <a:p>
            <a:r>
              <a:rPr lang="id-ID" b="1" dirty="0" smtClean="0"/>
              <a:t>Decision Support Systems (DSS)</a:t>
            </a:r>
            <a:r>
              <a:rPr lang="id-ID" dirty="0" smtClean="0"/>
              <a:t>, adalah TI yang bersifat fleksibel dan interaktif, yang dirancang untuk meningkatkan efektifitas keputusan terhadap problem yang tidak terstruktur.</a:t>
            </a:r>
          </a:p>
          <a:p>
            <a:r>
              <a:rPr lang="id-ID" dirty="0" smtClean="0"/>
              <a:t>TI untuk DSS menawarkan kecepatan proses terhadap jumlah data yang besar serta kemampuan pengolahan data yang handal, untuk menghasilkan informasi guna pengambilan keputusan.</a:t>
            </a:r>
            <a:endParaRPr lang="id-ID"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59BA9F3-8942-46F3-BAEF-2C2175FEA74D}" type="slidenum">
              <a:rPr lang="id-ID" smtClean="0"/>
              <a:pPr/>
              <a:t>11</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6" name="Title 1"/>
          <p:cNvSpPr>
            <a:spLocks noGrp="1"/>
          </p:cNvSpPr>
          <p:nvPr>
            <p:ph type="ctrTitle"/>
          </p:nvPr>
        </p:nvSpPr>
        <p:spPr/>
        <p:txBody>
          <a:bodyPr>
            <a:normAutofit fontScale="90000"/>
          </a:bodyPr>
          <a:lstStyle/>
          <a:p>
            <a:r>
              <a:rPr lang="id-ID" dirty="0" smtClean="0"/>
              <a:t>DECISION SUPPORT SYSTEMS</a:t>
            </a:r>
            <a:endParaRPr lang="id-ID" dirty="0"/>
          </a:p>
        </p:txBody>
      </p:sp>
      <p:graphicFrame>
        <p:nvGraphicFramePr>
          <p:cNvPr id="7" name="Table 6"/>
          <p:cNvGraphicFramePr>
            <a:graphicFrameLocks noGrp="1"/>
          </p:cNvGraphicFramePr>
          <p:nvPr/>
        </p:nvGraphicFramePr>
        <p:xfrm>
          <a:off x="785787" y="1500174"/>
          <a:ext cx="7858179" cy="4398649"/>
        </p:xfrm>
        <a:graphic>
          <a:graphicData uri="http://schemas.openxmlformats.org/drawingml/2006/table">
            <a:tbl>
              <a:tblPr firstRow="1" bandRow="1">
                <a:tableStyleId>{93296810-A885-4BE3-A3E7-6D5BEEA58F35}</a:tableStyleId>
              </a:tblPr>
              <a:tblGrid>
                <a:gridCol w="2619393"/>
                <a:gridCol w="2619393"/>
                <a:gridCol w="2619393"/>
              </a:tblGrid>
              <a:tr h="357190">
                <a:tc>
                  <a:txBody>
                    <a:bodyPr/>
                    <a:lstStyle/>
                    <a:p>
                      <a:pPr algn="ctr"/>
                      <a:r>
                        <a:rPr lang="id-ID" sz="2800" dirty="0" smtClean="0">
                          <a:solidFill>
                            <a:schemeClr val="tx1"/>
                          </a:solidFill>
                          <a:latin typeface="Arial" pitchFamily="34" charset="0"/>
                          <a:cs typeface="Arial" pitchFamily="34" charset="0"/>
                        </a:rPr>
                        <a:t>SDM</a:t>
                      </a:r>
                      <a:endParaRPr lang="id-ID" sz="2800" dirty="0">
                        <a:solidFill>
                          <a:schemeClr val="tx1"/>
                        </a:solidFill>
                        <a:latin typeface="Arial" pitchFamily="34" charset="0"/>
                        <a:cs typeface="Arial" pitchFamily="34" charset="0"/>
                      </a:endParaRPr>
                    </a:p>
                  </a:txBody>
                  <a:tcPr/>
                </a:tc>
                <a:tc>
                  <a:txBody>
                    <a:bodyPr/>
                    <a:lstStyle/>
                    <a:p>
                      <a:pPr algn="ctr"/>
                      <a:r>
                        <a:rPr lang="id-ID" sz="2800" dirty="0" smtClean="0">
                          <a:solidFill>
                            <a:schemeClr val="tx1"/>
                          </a:solidFill>
                          <a:latin typeface="Arial" pitchFamily="34" charset="0"/>
                          <a:cs typeface="Arial" pitchFamily="34" charset="0"/>
                        </a:rPr>
                        <a:t>DSS</a:t>
                      </a:r>
                      <a:endParaRPr lang="id-ID" sz="2800" dirty="0">
                        <a:solidFill>
                          <a:schemeClr val="tx1"/>
                        </a:solidFill>
                        <a:latin typeface="Arial" pitchFamily="34" charset="0"/>
                        <a:cs typeface="Arial" pitchFamily="34" charset="0"/>
                      </a:endParaRPr>
                    </a:p>
                  </a:txBody>
                  <a:tcPr/>
                </a:tc>
                <a:tc>
                  <a:txBody>
                    <a:bodyPr/>
                    <a:lstStyle/>
                    <a:p>
                      <a:pPr algn="ctr"/>
                      <a:r>
                        <a:rPr lang="id-ID" sz="2800" dirty="0" smtClean="0">
                          <a:solidFill>
                            <a:schemeClr val="tx1"/>
                          </a:solidFill>
                          <a:latin typeface="Arial" pitchFamily="34" charset="0"/>
                          <a:cs typeface="Arial" pitchFamily="34" charset="0"/>
                        </a:rPr>
                        <a:t>Fasilitas</a:t>
                      </a:r>
                      <a:r>
                        <a:rPr lang="id-ID" sz="2800" baseline="0" dirty="0" smtClean="0">
                          <a:solidFill>
                            <a:schemeClr val="tx1"/>
                          </a:solidFill>
                          <a:latin typeface="Arial" pitchFamily="34" charset="0"/>
                          <a:cs typeface="Arial" pitchFamily="34" charset="0"/>
                        </a:rPr>
                        <a:t> TI</a:t>
                      </a:r>
                      <a:endParaRPr lang="id-ID" sz="2800" dirty="0">
                        <a:solidFill>
                          <a:schemeClr val="tx1"/>
                        </a:solidFill>
                        <a:latin typeface="Arial" pitchFamily="34" charset="0"/>
                        <a:cs typeface="Arial" pitchFamily="34" charset="0"/>
                      </a:endParaRPr>
                    </a:p>
                  </a:txBody>
                  <a:tcPr/>
                </a:tc>
              </a:tr>
              <a:tr h="420058">
                <a:tc>
                  <a:txBody>
                    <a:bodyPr/>
                    <a:lstStyle/>
                    <a:p>
                      <a:r>
                        <a:rPr lang="id-ID" sz="2800" dirty="0" smtClean="0">
                          <a:solidFill>
                            <a:schemeClr val="tx1"/>
                          </a:solidFill>
                          <a:latin typeface="Arial" pitchFamily="34" charset="0"/>
                          <a:cs typeface="Arial" pitchFamily="34" charset="0"/>
                        </a:rPr>
                        <a:t>Pengalaman</a:t>
                      </a:r>
                      <a:endParaRPr lang="id-ID" sz="2800" dirty="0">
                        <a:solidFill>
                          <a:schemeClr val="tx1"/>
                        </a:solidFill>
                        <a:latin typeface="Arial" pitchFamily="34" charset="0"/>
                        <a:cs typeface="Arial" pitchFamily="34" charset="0"/>
                      </a:endParaRPr>
                    </a:p>
                  </a:txBody>
                  <a:tcPr/>
                </a:tc>
                <a:tc>
                  <a:txBody>
                    <a:bodyPr/>
                    <a:lstStyle/>
                    <a:p>
                      <a:r>
                        <a:rPr lang="id-ID" sz="2800" dirty="0" smtClean="0">
                          <a:solidFill>
                            <a:schemeClr val="tx1"/>
                          </a:solidFill>
                          <a:latin typeface="Arial" pitchFamily="34" charset="0"/>
                          <a:cs typeface="Arial" pitchFamily="34" charset="0"/>
                        </a:rPr>
                        <a:t>Produktifitas</a:t>
                      </a:r>
                      <a:endParaRPr lang="id-ID" sz="2800" dirty="0">
                        <a:solidFill>
                          <a:schemeClr val="tx1"/>
                        </a:solidFill>
                        <a:latin typeface="Arial" pitchFamily="34" charset="0"/>
                        <a:cs typeface="Arial" pitchFamily="34" charset="0"/>
                      </a:endParaRPr>
                    </a:p>
                  </a:txBody>
                  <a:tcPr/>
                </a:tc>
                <a:tc>
                  <a:txBody>
                    <a:bodyPr/>
                    <a:lstStyle/>
                    <a:p>
                      <a:r>
                        <a:rPr lang="id-ID" sz="2800" dirty="0" smtClean="0">
                          <a:solidFill>
                            <a:schemeClr val="tx1"/>
                          </a:solidFill>
                          <a:latin typeface="Arial" pitchFamily="34" charset="0"/>
                          <a:cs typeface="Arial" pitchFamily="34" charset="0"/>
                        </a:rPr>
                        <a:t>Kecepatan</a:t>
                      </a:r>
                      <a:endParaRPr lang="id-ID" sz="2800" dirty="0">
                        <a:solidFill>
                          <a:schemeClr val="tx1"/>
                        </a:solidFill>
                        <a:latin typeface="Arial" pitchFamily="34" charset="0"/>
                        <a:cs typeface="Arial" pitchFamily="34" charset="0"/>
                      </a:endParaRPr>
                    </a:p>
                  </a:txBody>
                  <a:tcPr/>
                </a:tc>
              </a:tr>
              <a:tr h="619129">
                <a:tc>
                  <a:txBody>
                    <a:bodyPr/>
                    <a:lstStyle/>
                    <a:p>
                      <a:r>
                        <a:rPr lang="id-ID" sz="2800" dirty="0" smtClean="0">
                          <a:solidFill>
                            <a:schemeClr val="tx1"/>
                          </a:solidFill>
                          <a:latin typeface="Arial" pitchFamily="34" charset="0"/>
                          <a:cs typeface="Arial" pitchFamily="34" charset="0"/>
                        </a:rPr>
                        <a:t>Intuisi</a:t>
                      </a:r>
                      <a:endParaRPr lang="id-ID" sz="2800" dirty="0">
                        <a:solidFill>
                          <a:schemeClr val="tx1"/>
                        </a:solidFill>
                        <a:latin typeface="Arial" pitchFamily="34" charset="0"/>
                        <a:cs typeface="Arial" pitchFamily="34" charset="0"/>
                      </a:endParaRPr>
                    </a:p>
                  </a:txBody>
                  <a:tcPr/>
                </a:tc>
                <a:tc>
                  <a:txBody>
                    <a:bodyPr/>
                    <a:lstStyle/>
                    <a:p>
                      <a:r>
                        <a:rPr lang="id-ID" sz="2800" dirty="0" smtClean="0">
                          <a:solidFill>
                            <a:schemeClr val="tx1"/>
                          </a:solidFill>
                          <a:latin typeface="Arial" pitchFamily="34" charset="0"/>
                          <a:cs typeface="Arial" pitchFamily="34" charset="0"/>
                        </a:rPr>
                        <a:t>Pemahaman</a:t>
                      </a:r>
                      <a:endParaRPr lang="id-ID" sz="2800" dirty="0">
                        <a:solidFill>
                          <a:schemeClr val="tx1"/>
                        </a:solidFill>
                        <a:latin typeface="Arial" pitchFamily="34" charset="0"/>
                        <a:cs typeface="Arial" pitchFamily="34" charset="0"/>
                      </a:endParaRPr>
                    </a:p>
                  </a:txBody>
                  <a:tcPr/>
                </a:tc>
                <a:tc>
                  <a:txBody>
                    <a:bodyPr/>
                    <a:lstStyle/>
                    <a:p>
                      <a:r>
                        <a:rPr lang="id-ID" sz="2800" dirty="0" smtClean="0">
                          <a:solidFill>
                            <a:schemeClr val="tx1"/>
                          </a:solidFill>
                          <a:latin typeface="Arial" pitchFamily="34" charset="0"/>
                          <a:cs typeface="Arial" pitchFamily="34" charset="0"/>
                        </a:rPr>
                        <a:t>Informasi</a:t>
                      </a:r>
                      <a:endParaRPr lang="id-ID" sz="2800" dirty="0">
                        <a:solidFill>
                          <a:schemeClr val="tx1"/>
                        </a:solidFill>
                        <a:latin typeface="Arial" pitchFamily="34" charset="0"/>
                        <a:cs typeface="Arial" pitchFamily="34" charset="0"/>
                      </a:endParaRPr>
                    </a:p>
                  </a:txBody>
                  <a:tcPr/>
                </a:tc>
              </a:tr>
              <a:tr h="619129">
                <a:tc>
                  <a:txBody>
                    <a:bodyPr/>
                    <a:lstStyle/>
                    <a:p>
                      <a:r>
                        <a:rPr lang="id-ID" sz="2800" dirty="0" smtClean="0">
                          <a:solidFill>
                            <a:schemeClr val="tx1"/>
                          </a:solidFill>
                          <a:latin typeface="Arial" pitchFamily="34" charset="0"/>
                          <a:cs typeface="Arial" pitchFamily="34" charset="0"/>
                        </a:rPr>
                        <a:t>Pertimbangan (judgment)</a:t>
                      </a:r>
                      <a:endParaRPr lang="id-ID" sz="2800" dirty="0">
                        <a:solidFill>
                          <a:schemeClr val="tx1"/>
                        </a:solidFill>
                        <a:latin typeface="Arial" pitchFamily="34" charset="0"/>
                        <a:cs typeface="Arial" pitchFamily="34" charset="0"/>
                      </a:endParaRPr>
                    </a:p>
                  </a:txBody>
                  <a:tcPr/>
                </a:tc>
                <a:tc>
                  <a:txBody>
                    <a:bodyPr/>
                    <a:lstStyle/>
                    <a:p>
                      <a:r>
                        <a:rPr lang="id-ID" sz="2800" dirty="0" smtClean="0">
                          <a:solidFill>
                            <a:schemeClr val="tx1"/>
                          </a:solidFill>
                          <a:latin typeface="Arial" pitchFamily="34" charset="0"/>
                          <a:cs typeface="Arial" pitchFamily="34" charset="0"/>
                        </a:rPr>
                        <a:t>Kecepatan</a:t>
                      </a:r>
                      <a:endParaRPr lang="id-ID" sz="2800" dirty="0">
                        <a:solidFill>
                          <a:schemeClr val="tx1"/>
                        </a:solidFill>
                        <a:latin typeface="Arial" pitchFamily="34" charset="0"/>
                        <a:cs typeface="Arial" pitchFamily="34" charset="0"/>
                      </a:endParaRPr>
                    </a:p>
                  </a:txBody>
                  <a:tcPr/>
                </a:tc>
                <a:tc>
                  <a:txBody>
                    <a:bodyPr/>
                    <a:lstStyle/>
                    <a:p>
                      <a:r>
                        <a:rPr lang="id-ID" sz="2800" dirty="0" smtClean="0">
                          <a:solidFill>
                            <a:schemeClr val="tx1"/>
                          </a:solidFill>
                          <a:latin typeface="Arial" pitchFamily="34" charset="0"/>
                          <a:cs typeface="Arial" pitchFamily="34" charset="0"/>
                        </a:rPr>
                        <a:t>Kemampuan</a:t>
                      </a:r>
                    </a:p>
                    <a:p>
                      <a:r>
                        <a:rPr lang="id-ID" sz="2800" dirty="0" smtClean="0">
                          <a:solidFill>
                            <a:schemeClr val="tx1"/>
                          </a:solidFill>
                          <a:latin typeface="Arial" pitchFamily="34" charset="0"/>
                          <a:cs typeface="Arial" pitchFamily="34" charset="0"/>
                        </a:rPr>
                        <a:t>Pengolahan Data</a:t>
                      </a:r>
                      <a:endParaRPr lang="id-ID" sz="2800" dirty="0">
                        <a:solidFill>
                          <a:schemeClr val="tx1"/>
                        </a:solidFill>
                        <a:latin typeface="Arial" pitchFamily="34" charset="0"/>
                        <a:cs typeface="Arial" pitchFamily="34" charset="0"/>
                      </a:endParaRPr>
                    </a:p>
                  </a:txBody>
                  <a:tcPr/>
                </a:tc>
              </a:tr>
              <a:tr h="619129">
                <a:tc>
                  <a:txBody>
                    <a:bodyPr/>
                    <a:lstStyle/>
                    <a:p>
                      <a:r>
                        <a:rPr lang="id-ID" sz="2800" dirty="0" smtClean="0">
                          <a:solidFill>
                            <a:schemeClr val="tx1"/>
                          </a:solidFill>
                          <a:latin typeface="Arial" pitchFamily="34" charset="0"/>
                          <a:cs typeface="Arial" pitchFamily="34" charset="0"/>
                        </a:rPr>
                        <a:t>Pengetahuan</a:t>
                      </a:r>
                      <a:endParaRPr lang="id-ID" sz="2800" dirty="0">
                        <a:solidFill>
                          <a:schemeClr val="tx1"/>
                        </a:solidFill>
                        <a:latin typeface="Arial" pitchFamily="34" charset="0"/>
                        <a:cs typeface="Arial" pitchFamily="34" charset="0"/>
                      </a:endParaRPr>
                    </a:p>
                  </a:txBody>
                  <a:tcPr/>
                </a:tc>
                <a:tc>
                  <a:txBody>
                    <a:bodyPr/>
                    <a:lstStyle/>
                    <a:p>
                      <a:r>
                        <a:rPr lang="id-ID" sz="2800" dirty="0" smtClean="0">
                          <a:solidFill>
                            <a:schemeClr val="tx1"/>
                          </a:solidFill>
                          <a:latin typeface="Arial" pitchFamily="34" charset="0"/>
                          <a:cs typeface="Arial" pitchFamily="34" charset="0"/>
                        </a:rPr>
                        <a:t>Fleksibilitas</a:t>
                      </a:r>
                    </a:p>
                    <a:p>
                      <a:r>
                        <a:rPr lang="id-ID" sz="2800" dirty="0" smtClean="0">
                          <a:solidFill>
                            <a:schemeClr val="tx1"/>
                          </a:solidFill>
                          <a:latin typeface="Arial" pitchFamily="34" charset="0"/>
                          <a:cs typeface="Arial" pitchFamily="34" charset="0"/>
                        </a:rPr>
                        <a:t>Simplifikasi</a:t>
                      </a:r>
                    </a:p>
                    <a:p>
                      <a:r>
                        <a:rPr lang="id-ID" sz="2800" dirty="0" smtClean="0">
                          <a:solidFill>
                            <a:schemeClr val="tx1"/>
                          </a:solidFill>
                          <a:latin typeface="Arial" pitchFamily="34" charset="0"/>
                          <a:cs typeface="Arial" pitchFamily="34" charset="0"/>
                        </a:rPr>
                        <a:t>Penghematan</a:t>
                      </a:r>
                      <a:endParaRPr lang="id-ID" sz="2800" dirty="0">
                        <a:solidFill>
                          <a:schemeClr val="tx1"/>
                        </a:solidFill>
                        <a:latin typeface="Arial" pitchFamily="34" charset="0"/>
                        <a:cs typeface="Arial" pitchFamily="34" charset="0"/>
                      </a:endParaRPr>
                    </a:p>
                  </a:txBody>
                  <a:tcPr/>
                </a:tc>
                <a:tc>
                  <a:txBody>
                    <a:bodyPr/>
                    <a:lstStyle/>
                    <a:p>
                      <a:r>
                        <a:rPr lang="id-ID" sz="2800" dirty="0" smtClean="0">
                          <a:solidFill>
                            <a:schemeClr val="tx1"/>
                          </a:solidFill>
                          <a:latin typeface="Arial" pitchFamily="34" charset="0"/>
                          <a:cs typeface="Arial" pitchFamily="34" charset="0"/>
                        </a:rPr>
                        <a:t>Kemampuan Pengolahan Data</a:t>
                      </a:r>
                      <a:endParaRPr lang="id-ID" sz="2800" dirty="0">
                        <a:solidFill>
                          <a:schemeClr val="tx1"/>
                        </a:solidFill>
                        <a:latin typeface="Arial" pitchFamily="34" charset="0"/>
                        <a:cs typeface="Arial" pitchFamily="34" charset="0"/>
                      </a:endParaRPr>
                    </a:p>
                  </a:txBody>
                  <a:tcPr/>
                </a:tc>
              </a:tr>
            </a:tbl>
          </a:graphicData>
        </a:graphic>
      </p:graphicFrame>
      <p:sp>
        <p:nvSpPr>
          <p:cNvPr id="8" name="TextBox 7"/>
          <p:cNvSpPr txBox="1"/>
          <p:nvPr/>
        </p:nvSpPr>
        <p:spPr>
          <a:xfrm>
            <a:off x="714348" y="785794"/>
            <a:ext cx="8001056" cy="584775"/>
          </a:xfrm>
          <a:prstGeom prst="rect">
            <a:avLst/>
          </a:prstGeom>
          <a:noFill/>
        </p:spPr>
        <p:txBody>
          <a:bodyPr wrap="square" rtlCol="0">
            <a:spAutoFit/>
          </a:bodyPr>
          <a:lstStyle/>
          <a:p>
            <a:r>
              <a:rPr lang="id-ID" sz="3200" dirty="0" smtClean="0">
                <a:latin typeface="Arial" pitchFamily="34" charset="0"/>
                <a:cs typeface="Arial" pitchFamily="34" charset="0"/>
              </a:rPr>
              <a:t>Hubungan Antara SDM dan DSS</a:t>
            </a:r>
            <a:endParaRPr lang="id-ID" sz="3200"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KOMPONEN DSS</a:t>
            </a:r>
            <a:endParaRPr lang="id-ID" b="1"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12</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lstStyle/>
          <a:p>
            <a:pPr marL="514350" indent="-514350">
              <a:buFont typeface="+mj-lt"/>
              <a:buAutoNum type="arabicPeriod"/>
            </a:pPr>
            <a:r>
              <a:rPr lang="id-ID" b="1" dirty="0" smtClean="0"/>
              <a:t>Model management</a:t>
            </a:r>
            <a:r>
              <a:rPr lang="id-ID" dirty="0" smtClean="0"/>
              <a:t>,  suatu model untuk mengolah data dan menyajikan informasi sesuai kebutuhan pengguna sistem.</a:t>
            </a:r>
          </a:p>
          <a:p>
            <a:pPr marL="514350" indent="-514350">
              <a:buFont typeface="+mj-lt"/>
              <a:buAutoNum type="arabicPeriod"/>
            </a:pPr>
            <a:r>
              <a:rPr lang="id-ID" b="1" dirty="0" smtClean="0"/>
              <a:t>Data management</a:t>
            </a:r>
            <a:r>
              <a:rPr lang="id-ID" dirty="0" smtClean="0"/>
              <a:t>, database serta DBMS yang relevan dengan kebutuhan pengguna informasi.</a:t>
            </a:r>
          </a:p>
          <a:p>
            <a:pPr marL="514350" indent="-514350">
              <a:buFont typeface="+mj-lt"/>
              <a:buAutoNum type="arabicPeriod"/>
            </a:pPr>
            <a:r>
              <a:rPr lang="id-ID" b="1" dirty="0" smtClean="0"/>
              <a:t>User interface management</a:t>
            </a:r>
            <a:r>
              <a:rPr lang="id-ID" dirty="0" smtClean="0"/>
              <a:t>,  perangkat akses data untuk mengolah data dan menghasilkan informasi sesuai dengan kebutuhan spesifik pengguna informasi.</a:t>
            </a:r>
            <a:endParaRPr lang="id-ID"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KOMPONEN DSS</a:t>
            </a:r>
            <a:endParaRPr lang="id-ID" b="1"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13</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a:xfrm>
            <a:off x="457200" y="785794"/>
            <a:ext cx="8229600" cy="5286412"/>
          </a:xfrm>
        </p:spPr>
        <p:txBody>
          <a:bodyPr>
            <a:normAutofit/>
          </a:bodyPr>
          <a:lstStyle/>
          <a:p>
            <a:pPr marL="514350" indent="-514350"/>
            <a:r>
              <a:rPr lang="id-ID" sz="3000" dirty="0" smtClean="0">
                <a:latin typeface="Arial" pitchFamily="34" charset="0"/>
                <a:cs typeface="Arial" pitchFamily="34" charset="0"/>
              </a:rPr>
              <a:t>Contoh model dalam DSS:</a:t>
            </a:r>
          </a:p>
          <a:p>
            <a:pPr marL="1169988" lvl="1" indent="-630238">
              <a:buFont typeface="+mj-lt"/>
              <a:buAutoNum type="arabicPeriod"/>
            </a:pPr>
            <a:r>
              <a:rPr lang="id-ID" sz="3000" dirty="0" smtClean="0">
                <a:latin typeface="Arial" pitchFamily="34" charset="0"/>
                <a:cs typeface="Arial" pitchFamily="34" charset="0"/>
              </a:rPr>
              <a:t>What-if models</a:t>
            </a:r>
          </a:p>
          <a:p>
            <a:pPr marL="1169988" lvl="1" indent="-630238">
              <a:buFont typeface="+mj-lt"/>
              <a:buAutoNum type="arabicPeriod"/>
            </a:pPr>
            <a:r>
              <a:rPr lang="id-ID" sz="3000" dirty="0" smtClean="0">
                <a:latin typeface="Arial" pitchFamily="34" charset="0"/>
                <a:cs typeface="Arial" pitchFamily="34" charset="0"/>
              </a:rPr>
              <a:t>Optimization models</a:t>
            </a:r>
          </a:p>
          <a:p>
            <a:pPr marL="1169988" lvl="1" indent="-630238">
              <a:buFont typeface="+mj-lt"/>
              <a:buAutoNum type="arabicPeriod"/>
            </a:pPr>
            <a:r>
              <a:rPr lang="id-ID" sz="3000" dirty="0" smtClean="0">
                <a:latin typeface="Arial" pitchFamily="34" charset="0"/>
                <a:cs typeface="Arial" pitchFamily="34" charset="0"/>
              </a:rPr>
              <a:t>Goal-seeking models</a:t>
            </a:r>
          </a:p>
          <a:p>
            <a:pPr marL="1169988" lvl="1" indent="-630238">
              <a:buFont typeface="+mj-lt"/>
              <a:buAutoNum type="arabicPeriod"/>
            </a:pPr>
            <a:r>
              <a:rPr lang="id-ID" sz="3000" dirty="0" smtClean="0">
                <a:latin typeface="Arial" pitchFamily="34" charset="0"/>
                <a:cs typeface="Arial" pitchFamily="34" charset="0"/>
              </a:rPr>
              <a:t>Statistical models</a:t>
            </a:r>
          </a:p>
          <a:p>
            <a:pPr marL="539750" indent="-400050"/>
            <a:r>
              <a:rPr lang="id-ID" sz="3000" dirty="0" smtClean="0">
                <a:latin typeface="Arial" pitchFamily="34" charset="0"/>
                <a:cs typeface="Arial" pitchFamily="34" charset="0"/>
              </a:rPr>
              <a:t>Contoh manajemen data dalam DSS:</a:t>
            </a:r>
          </a:p>
          <a:p>
            <a:pPr marL="1054100" lvl="1" indent="-514350">
              <a:buFont typeface="+mj-lt"/>
              <a:buAutoNum type="arabicPeriod"/>
            </a:pPr>
            <a:r>
              <a:rPr lang="id-ID" sz="3000" dirty="0" smtClean="0">
                <a:latin typeface="Arial" pitchFamily="34" charset="0"/>
                <a:cs typeface="Arial" pitchFamily="34" charset="0"/>
              </a:rPr>
              <a:t>Organizational information</a:t>
            </a:r>
          </a:p>
          <a:p>
            <a:pPr marL="1054100" lvl="1" indent="-514350">
              <a:buFont typeface="+mj-lt"/>
              <a:buAutoNum type="arabicPeriod"/>
            </a:pPr>
            <a:r>
              <a:rPr lang="id-ID" sz="3000" dirty="0" smtClean="0">
                <a:latin typeface="Arial" pitchFamily="34" charset="0"/>
                <a:cs typeface="Arial" pitchFamily="34" charset="0"/>
              </a:rPr>
              <a:t>External information</a:t>
            </a:r>
          </a:p>
          <a:p>
            <a:pPr marL="1054100" lvl="1" indent="-514350">
              <a:buFont typeface="+mj-lt"/>
              <a:buAutoNum type="arabicPeriod"/>
            </a:pPr>
            <a:r>
              <a:rPr lang="id-ID" sz="3000" dirty="0" smtClean="0">
                <a:latin typeface="Arial" pitchFamily="34" charset="0"/>
                <a:cs typeface="Arial" pitchFamily="34" charset="0"/>
              </a:rPr>
              <a:t>Personal information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GEOGRAPHIC INFORMATION SYSTEM</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14</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a:bodyPr>
          <a:lstStyle/>
          <a:p>
            <a:r>
              <a:rPr lang="id-ID" sz="3300" dirty="0" smtClean="0">
                <a:latin typeface="Arial" pitchFamily="34" charset="0"/>
                <a:cs typeface="Arial" pitchFamily="34" charset="0"/>
              </a:rPr>
              <a:t>Geographic Information System (GIS) adalah DSS yang dirancang untuk menganalisis </a:t>
            </a:r>
            <a:r>
              <a:rPr lang="id-ID" sz="3300" i="1" dirty="0" smtClean="0">
                <a:latin typeface="Arial" pitchFamily="34" charset="0"/>
                <a:cs typeface="Arial" pitchFamily="34" charset="0"/>
              </a:rPr>
              <a:t>spatial information </a:t>
            </a:r>
            <a:r>
              <a:rPr lang="id-ID" sz="3300" dirty="0" smtClean="0">
                <a:latin typeface="Arial" pitchFamily="34" charset="0"/>
                <a:cs typeface="Arial" pitchFamily="34" charset="0"/>
              </a:rPr>
              <a:t>(informasi peta). </a:t>
            </a:r>
            <a:endParaRPr lang="id-ID" sz="3300" i="1" dirty="0" smtClean="0">
              <a:latin typeface="Arial" pitchFamily="34" charset="0"/>
              <a:cs typeface="Arial" pitchFamily="34" charset="0"/>
            </a:endParaRPr>
          </a:p>
          <a:p>
            <a:r>
              <a:rPr lang="id-ID" sz="3300" i="1" dirty="0" smtClean="0">
                <a:latin typeface="Arial" pitchFamily="34" charset="0"/>
                <a:cs typeface="Arial" pitchFamily="34" charset="0"/>
              </a:rPr>
              <a:t>Spatial information </a:t>
            </a:r>
            <a:r>
              <a:rPr lang="id-ID" sz="3300" dirty="0" smtClean="0">
                <a:latin typeface="Arial" pitchFamily="34" charset="0"/>
                <a:cs typeface="Arial" pitchFamily="34" charset="0"/>
              </a:rPr>
              <a:t>adalah informasi yang dapat disajikan dalam bentuk peta, seperti jalan, distribusi populasi binatang, sistem saluran limbah (sewer systems), jalur topan dst.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GEOGRAPHIC INFORMATION SYSTEM</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15</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a:bodyPr>
          <a:lstStyle/>
          <a:p>
            <a:r>
              <a:rPr lang="id-ID" sz="3600" dirty="0" smtClean="0">
                <a:latin typeface="Arial" pitchFamily="34" charset="0"/>
                <a:cs typeface="Arial" pitchFamily="34" charset="0"/>
              </a:rPr>
              <a:t>DSS dan GISs adalah sistem TI yang dirancang untuk meningkatkan </a:t>
            </a:r>
            <a:r>
              <a:rPr lang="id-ID" sz="3600" b="1" i="1" dirty="0" smtClean="0">
                <a:latin typeface="Arial" pitchFamily="34" charset="0"/>
                <a:cs typeface="Arial" pitchFamily="34" charset="0"/>
              </a:rPr>
              <a:t>business brainpower </a:t>
            </a:r>
            <a:r>
              <a:rPr lang="id-ID" sz="3600" b="1" dirty="0" smtClean="0">
                <a:latin typeface="Arial" pitchFamily="34" charset="0"/>
                <a:cs typeface="Arial" pitchFamily="34" charset="0"/>
              </a:rPr>
              <a:t> </a:t>
            </a:r>
            <a:r>
              <a:rPr lang="id-ID" sz="3600" dirty="0" smtClean="0">
                <a:latin typeface="Arial" pitchFamily="34" charset="0"/>
                <a:cs typeface="Arial" pitchFamily="34" charset="0"/>
              </a:rPr>
              <a:t>dalam bentuk </a:t>
            </a:r>
            <a:r>
              <a:rPr lang="id-ID" sz="3600" b="1" i="1" dirty="0" smtClean="0">
                <a:latin typeface="Arial" pitchFamily="34" charset="0"/>
                <a:cs typeface="Arial" pitchFamily="34" charset="0"/>
              </a:rPr>
              <a:t>artificial intelligence </a:t>
            </a:r>
            <a:r>
              <a:rPr lang="id-ID" sz="3600" dirty="0" smtClean="0">
                <a:latin typeface="Arial" pitchFamily="34" charset="0"/>
                <a:cs typeface="Arial" pitchFamily="34" charset="0"/>
              </a:rPr>
              <a:t>(kecerdasan buatan). </a:t>
            </a:r>
          </a:p>
          <a:p>
            <a:r>
              <a:rPr lang="id-ID" sz="3600" b="1" i="1" dirty="0" smtClean="0">
                <a:latin typeface="Arial" pitchFamily="34" charset="0"/>
                <a:cs typeface="Arial" pitchFamily="34" charset="0"/>
              </a:rPr>
              <a:t>Artificial intelligence (AI), </a:t>
            </a:r>
            <a:r>
              <a:rPr lang="id-ID" sz="3600" dirty="0" smtClean="0">
                <a:latin typeface="Arial" pitchFamily="34" charset="0"/>
                <a:cs typeface="Arial" pitchFamily="34" charset="0"/>
              </a:rPr>
              <a:t>adalah mesin yang dirancang sebagai imitasi dari otak dan perilaku manusia.</a:t>
            </a:r>
            <a:endParaRPr lang="id-ID" sz="3600" i="1"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id-ID" sz="3600" b="1" dirty="0" smtClean="0">
                <a:latin typeface="Arial" pitchFamily="34" charset="0"/>
                <a:cs typeface="Arial" pitchFamily="34" charset="0"/>
              </a:rPr>
              <a:t>KLASIFIKASI AI</a:t>
            </a:r>
            <a:endParaRPr lang="id-ID" sz="3600" b="1"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59BA9F3-8942-46F3-BAEF-2C2175FEA74D}" type="slidenum">
              <a:rPr lang="id-ID" smtClean="0"/>
              <a:pPr/>
              <a:t>16</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lnSpcReduction="10000"/>
          </a:bodyPr>
          <a:lstStyle/>
          <a:p>
            <a:pPr marL="0" indent="0">
              <a:buNone/>
            </a:pPr>
            <a:r>
              <a:rPr lang="id-ID" sz="4000" dirty="0" smtClean="0">
                <a:latin typeface="Arial" pitchFamily="34" charset="0"/>
                <a:cs typeface="Arial" pitchFamily="34" charset="0"/>
              </a:rPr>
              <a:t>Artificial Intelligence (AI) dapat diklasifikasi menjadi:</a:t>
            </a:r>
          </a:p>
          <a:p>
            <a:pPr marL="809625" indent="-809625">
              <a:buFont typeface="+mj-lt"/>
              <a:buAutoNum type="arabicPeriod"/>
            </a:pPr>
            <a:r>
              <a:rPr lang="id-ID" sz="4000" dirty="0" smtClean="0">
                <a:latin typeface="Arial" pitchFamily="34" charset="0"/>
                <a:cs typeface="Arial" pitchFamily="34" charset="0"/>
              </a:rPr>
              <a:t>Expert systems</a:t>
            </a:r>
          </a:p>
          <a:p>
            <a:pPr marL="809625" indent="-809625">
              <a:buFont typeface="+mj-lt"/>
              <a:buAutoNum type="arabicPeriod"/>
            </a:pPr>
            <a:r>
              <a:rPr lang="id-ID" sz="4000" dirty="0" smtClean="0">
                <a:latin typeface="Arial" pitchFamily="34" charset="0"/>
                <a:cs typeface="Arial" pitchFamily="34" charset="0"/>
              </a:rPr>
              <a:t>Neural networks (and fuzzy logic)</a:t>
            </a:r>
          </a:p>
          <a:p>
            <a:pPr marL="809625" indent="-809625">
              <a:buFont typeface="+mj-lt"/>
              <a:buAutoNum type="arabicPeriod"/>
            </a:pPr>
            <a:r>
              <a:rPr lang="id-ID" sz="4000" dirty="0" smtClean="0">
                <a:latin typeface="Arial" pitchFamily="34" charset="0"/>
                <a:cs typeface="Arial" pitchFamily="34" charset="0"/>
              </a:rPr>
              <a:t>Genetic algorithms</a:t>
            </a:r>
          </a:p>
          <a:p>
            <a:pPr marL="809625" indent="-809625">
              <a:buFont typeface="+mj-lt"/>
              <a:buAutoNum type="arabicPeriod"/>
            </a:pPr>
            <a:r>
              <a:rPr lang="id-ID" sz="4000" dirty="0" smtClean="0">
                <a:latin typeface="Arial" pitchFamily="34" charset="0"/>
                <a:cs typeface="Arial" pitchFamily="34" charset="0"/>
              </a:rPr>
              <a:t>Intelligence agents (or agent-based technologies)</a:t>
            </a:r>
            <a:endParaRPr lang="id-ID" sz="4000"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id-ID" sz="3600" b="1" dirty="0" smtClean="0">
                <a:latin typeface="Arial" pitchFamily="34" charset="0"/>
                <a:cs typeface="Arial" pitchFamily="34" charset="0"/>
              </a:rPr>
              <a:t>EXPERT SYSTEMS (ES)</a:t>
            </a:r>
            <a:endParaRPr lang="id-ID" sz="3600" b="1"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59BA9F3-8942-46F3-BAEF-2C2175FEA74D}" type="slidenum">
              <a:rPr lang="id-ID" smtClean="0"/>
              <a:pPr/>
              <a:t>17</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fontScale="85000" lnSpcReduction="10000"/>
          </a:bodyPr>
          <a:lstStyle/>
          <a:p>
            <a:pPr marL="809625" indent="-809625"/>
            <a:r>
              <a:rPr lang="id-ID" sz="4000" b="1" dirty="0" smtClean="0">
                <a:latin typeface="Arial" pitchFamily="34" charset="0"/>
                <a:cs typeface="Arial" pitchFamily="34" charset="0"/>
              </a:rPr>
              <a:t>Expert systems</a:t>
            </a:r>
            <a:r>
              <a:rPr lang="id-ID" sz="4000" dirty="0" smtClean="0">
                <a:latin typeface="Arial" pitchFamily="34" charset="0"/>
                <a:cs typeface="Arial" pitchFamily="34" charset="0"/>
              </a:rPr>
              <a:t> atau </a:t>
            </a:r>
            <a:r>
              <a:rPr lang="id-ID" sz="4000" b="1" dirty="0" smtClean="0">
                <a:latin typeface="Arial" pitchFamily="34" charset="0"/>
                <a:cs typeface="Arial" pitchFamily="34" charset="0"/>
              </a:rPr>
              <a:t>knowledge-based system</a:t>
            </a:r>
            <a:r>
              <a:rPr lang="id-ID" sz="4000" dirty="0" smtClean="0">
                <a:latin typeface="Arial" pitchFamily="34" charset="0"/>
                <a:cs typeface="Arial" pitchFamily="34" charset="0"/>
              </a:rPr>
              <a:t>, adalah </a:t>
            </a:r>
            <a:r>
              <a:rPr lang="id-ID" sz="4000" i="1" dirty="0" smtClean="0">
                <a:latin typeface="Arial" pitchFamily="34" charset="0"/>
                <a:cs typeface="Arial" pitchFamily="34" charset="0"/>
              </a:rPr>
              <a:t>artificial intelligence system </a:t>
            </a:r>
            <a:r>
              <a:rPr lang="id-ID" sz="4000" dirty="0" smtClean="0">
                <a:latin typeface="Arial" pitchFamily="34" charset="0"/>
                <a:cs typeface="Arial" pitchFamily="34" charset="0"/>
              </a:rPr>
              <a:t>yang dirancang untuk mampu membuat kesimpulan dengan basis argumentasi yang kuat. ES sangat bagus untuk diagnosa dan deskripsi problem. Diagnosa untuk menjawab “ada problem apa?” sedangkan deskripsi untuk menjawab “apa yang sebaiknya dilakukan?”.</a:t>
            </a:r>
            <a:endParaRPr lang="id-ID" sz="4000" i="1" dirty="0" smtClean="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59BA9F3-8942-46F3-BAEF-2C2175FEA74D}" type="slidenum">
              <a:rPr lang="id-ID" smtClean="0"/>
              <a:pPr/>
              <a:t>18</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a:xfrm>
            <a:off x="457200" y="1071546"/>
            <a:ext cx="8229600" cy="4643470"/>
          </a:xfrm>
        </p:spPr>
        <p:txBody>
          <a:bodyPr>
            <a:noAutofit/>
          </a:bodyPr>
          <a:lstStyle/>
          <a:p>
            <a:pPr marL="539750" indent="-539750"/>
            <a:r>
              <a:rPr lang="id-ID" sz="2600" b="1" dirty="0" smtClean="0">
                <a:latin typeface="Arial" pitchFamily="34" charset="0"/>
                <a:cs typeface="Arial" pitchFamily="34" charset="0"/>
              </a:rPr>
              <a:t>ES</a:t>
            </a:r>
            <a:r>
              <a:rPr lang="id-ID" sz="2600" dirty="0" smtClean="0">
                <a:latin typeface="Arial" pitchFamily="34" charset="0"/>
                <a:cs typeface="Arial" pitchFamily="34" charset="0"/>
              </a:rPr>
              <a:t> umumnya dibangun untuk aplikasi atau domain tertentu, misalnya untuk domain </a:t>
            </a:r>
            <a:r>
              <a:rPr lang="id-ID" sz="2600" u="sng" dirty="0" smtClean="0">
                <a:latin typeface="Arial" pitchFamily="34" charset="0"/>
                <a:cs typeface="Arial" pitchFamily="34" charset="0"/>
              </a:rPr>
              <a:t>akuntansi, obat-obatan, pengendalian proses, MSDM, manajemen keuangan, produksi, kehutanan.</a:t>
            </a:r>
          </a:p>
          <a:p>
            <a:pPr marL="539750" indent="-539750"/>
            <a:r>
              <a:rPr lang="id-ID" sz="2600" dirty="0" smtClean="0">
                <a:latin typeface="Arial" pitchFamily="34" charset="0"/>
                <a:cs typeface="Arial" pitchFamily="34" charset="0"/>
              </a:rPr>
              <a:t>DSS bisa disatukan dengan ES, tetapi secaera fundamental ES beda dengan DSS. Untuk menggunakan DSS, pengguna harus menguasai pengetahuan dan keahlian tertentu. </a:t>
            </a:r>
          </a:p>
          <a:p>
            <a:pPr marL="539750" indent="-539750"/>
            <a:r>
              <a:rPr lang="id-ID" sz="2600" dirty="0" smtClean="0">
                <a:latin typeface="Arial" pitchFamily="34" charset="0"/>
                <a:cs typeface="Arial" pitchFamily="34" charset="0"/>
              </a:rPr>
              <a:t>ES lebih sederhanya, yang diperlukan hanya memasukan fakta dan gejala, ES akan mengolah dan menterjemahkan data yang telah dimasukkan.</a:t>
            </a:r>
          </a:p>
        </p:txBody>
      </p:sp>
      <p:sp>
        <p:nvSpPr>
          <p:cNvPr id="6" name="Title 1"/>
          <p:cNvSpPr txBox="1">
            <a:spLocks/>
          </p:cNvSpPr>
          <p:nvPr/>
        </p:nvSpPr>
        <p:spPr>
          <a:xfrm>
            <a:off x="-32" y="-24"/>
            <a:ext cx="9144000" cy="714356"/>
          </a:xfrm>
          <a:prstGeom prst="rect">
            <a:avLst/>
          </a:prstGeom>
          <a:solidFill>
            <a:schemeClr val="accent6">
              <a:lumMod val="60000"/>
              <a:lumOff val="4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EXPERT SYSTEMS (ES)</a:t>
            </a:r>
            <a:endParaRPr kumimoji="0" lang="id-ID" sz="36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59BA9F3-8942-46F3-BAEF-2C2175FEA74D}" type="slidenum">
              <a:rPr lang="id-ID" smtClean="0"/>
              <a:pPr/>
              <a:t>19</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a:xfrm>
            <a:off x="457200" y="928671"/>
            <a:ext cx="8229600" cy="5072098"/>
          </a:xfrm>
        </p:spPr>
        <p:txBody>
          <a:bodyPr>
            <a:normAutofit fontScale="92500" lnSpcReduction="10000"/>
          </a:bodyPr>
          <a:lstStyle/>
          <a:p>
            <a:pPr marL="539750" indent="-539750"/>
            <a:r>
              <a:rPr lang="id-ID" sz="4000" dirty="0" smtClean="0">
                <a:latin typeface="Arial" pitchFamily="34" charset="0"/>
                <a:cs typeface="Arial" pitchFamily="34" charset="0"/>
              </a:rPr>
              <a:t>Kemampuan ES:</a:t>
            </a:r>
          </a:p>
          <a:p>
            <a:pPr marL="1169988" lvl="1" indent="-630238">
              <a:buFont typeface="+mj-lt"/>
              <a:buAutoNum type="arabicPeriod"/>
              <a:tabLst>
                <a:tab pos="1258888" algn="l"/>
              </a:tabLst>
            </a:pPr>
            <a:r>
              <a:rPr lang="id-ID" dirty="0" smtClean="0">
                <a:latin typeface="Arial" pitchFamily="34" charset="0"/>
                <a:cs typeface="Arial" pitchFamily="34" charset="0"/>
              </a:rPr>
              <a:t>Mengelola informasi/data dalam jumlah besar</a:t>
            </a:r>
          </a:p>
          <a:p>
            <a:pPr marL="1169988" lvl="1" indent="-630238">
              <a:buFont typeface="+mj-lt"/>
              <a:buAutoNum type="arabicPeriod"/>
              <a:tabLst>
                <a:tab pos="1258888" algn="l"/>
              </a:tabLst>
            </a:pPr>
            <a:r>
              <a:rPr lang="id-ID" dirty="0" smtClean="0">
                <a:latin typeface="Arial" pitchFamily="34" charset="0"/>
                <a:cs typeface="Arial" pitchFamily="34" charset="0"/>
              </a:rPr>
              <a:t>Menurunkan potensi kesalahan</a:t>
            </a:r>
            <a:endParaRPr lang="id-ID" i="1" dirty="0" smtClean="0">
              <a:latin typeface="Arial" pitchFamily="34" charset="0"/>
              <a:cs typeface="Arial" pitchFamily="34" charset="0"/>
            </a:endParaRPr>
          </a:p>
          <a:p>
            <a:pPr marL="1169988" lvl="1" indent="-630238">
              <a:buFont typeface="+mj-lt"/>
              <a:buAutoNum type="arabicPeriod"/>
              <a:tabLst>
                <a:tab pos="1258888" algn="l"/>
              </a:tabLst>
            </a:pPr>
            <a:r>
              <a:rPr lang="id-ID" dirty="0" smtClean="0">
                <a:latin typeface="Arial" pitchFamily="34" charset="0"/>
                <a:cs typeface="Arial" pitchFamily="34" charset="0"/>
              </a:rPr>
              <a:t>Mengumpulkan informasi dari beragam sumber</a:t>
            </a:r>
          </a:p>
          <a:p>
            <a:pPr marL="1169988" lvl="1" indent="-630238">
              <a:buFont typeface="+mj-lt"/>
              <a:buAutoNum type="arabicPeriod"/>
              <a:tabLst>
                <a:tab pos="1258888" algn="l"/>
              </a:tabLst>
            </a:pPr>
            <a:r>
              <a:rPr lang="id-ID" dirty="0" smtClean="0">
                <a:latin typeface="Arial" pitchFamily="34" charset="0"/>
                <a:cs typeface="Arial" pitchFamily="34" charset="0"/>
              </a:rPr>
              <a:t>Meningkatan kualitas pelayanan</a:t>
            </a:r>
          </a:p>
          <a:p>
            <a:pPr marL="1169988" lvl="1" indent="-630238">
              <a:buFont typeface="+mj-lt"/>
              <a:buAutoNum type="arabicPeriod"/>
              <a:tabLst>
                <a:tab pos="1258888" algn="l"/>
              </a:tabLst>
            </a:pPr>
            <a:r>
              <a:rPr lang="id-ID" dirty="0" smtClean="0">
                <a:latin typeface="Arial" pitchFamily="34" charset="0"/>
                <a:cs typeface="Arial" pitchFamily="34" charset="0"/>
              </a:rPr>
              <a:t>Meningkatkan konsistensi dalam pengabilan keputusan</a:t>
            </a:r>
          </a:p>
          <a:p>
            <a:pPr marL="1169988" lvl="1" indent="-630238">
              <a:buFont typeface="+mj-lt"/>
              <a:buAutoNum type="arabicPeriod"/>
              <a:tabLst>
                <a:tab pos="1258888" algn="l"/>
              </a:tabLst>
            </a:pPr>
            <a:r>
              <a:rPr lang="id-ID" dirty="0" smtClean="0">
                <a:latin typeface="Arial" pitchFamily="34" charset="0"/>
                <a:cs typeface="Arial" pitchFamily="34" charset="0"/>
              </a:rPr>
              <a:t>Menyediakan informasi baru (terkini)</a:t>
            </a:r>
          </a:p>
          <a:p>
            <a:pPr marL="1169988" lvl="1" indent="-630238">
              <a:buFont typeface="+mj-lt"/>
              <a:buAutoNum type="arabicPeriod"/>
              <a:tabLst>
                <a:tab pos="1258888" algn="l"/>
              </a:tabLst>
            </a:pPr>
            <a:r>
              <a:rPr lang="id-ID" dirty="0" smtClean="0">
                <a:latin typeface="Arial" pitchFamily="34" charset="0"/>
                <a:cs typeface="Arial" pitchFamily="34" charset="0"/>
              </a:rPr>
              <a:t>Meningkatkan efisiensi jam kerja</a:t>
            </a:r>
          </a:p>
          <a:p>
            <a:pPr marL="1169988" lvl="1" indent="-630238">
              <a:buFont typeface="+mj-lt"/>
              <a:buAutoNum type="arabicPeriod"/>
              <a:tabLst>
                <a:tab pos="1258888" algn="l"/>
              </a:tabLst>
            </a:pPr>
            <a:r>
              <a:rPr lang="id-ID" dirty="0" smtClean="0">
                <a:latin typeface="Arial" pitchFamily="34" charset="0"/>
                <a:cs typeface="Arial" pitchFamily="34" charset="0"/>
              </a:rPr>
              <a:t>Menghemat biaya</a:t>
            </a:r>
          </a:p>
        </p:txBody>
      </p:sp>
      <p:sp>
        <p:nvSpPr>
          <p:cNvPr id="7" name="Title 1"/>
          <p:cNvSpPr txBox="1">
            <a:spLocks noGrp="1"/>
          </p:cNvSpPr>
          <p:nvPr>
            <p:ph type="ctrTitle"/>
          </p:nvPr>
        </p:nvSpPr>
        <p:spPr>
          <a:prstGeom prst="rect">
            <a:avLst/>
          </a:prstGeom>
          <a:solidFill>
            <a:schemeClr val="accent6">
              <a:lumMod val="60000"/>
              <a:lumOff val="4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EXPERT SYSTEMS (ES)</a:t>
            </a:r>
            <a:endParaRPr kumimoji="0" lang="id-ID" sz="36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KEPUTUSAN BISNIS</a:t>
            </a:r>
            <a:endParaRPr lang="id-ID" b="1"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2</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a:xfrm>
            <a:off x="428596" y="1071546"/>
            <a:ext cx="8229600" cy="5000660"/>
          </a:xfrm>
        </p:spPr>
        <p:txBody>
          <a:bodyPr>
            <a:normAutofit lnSpcReduction="10000"/>
          </a:bodyPr>
          <a:lstStyle/>
          <a:p>
            <a:r>
              <a:rPr lang="id-ID" dirty="0" smtClean="0"/>
              <a:t>Keputusan adalah bagian terpenting dalam bisnis, karena seluruh kegiatan dalam bisnis selalu berawal dari keputusan.</a:t>
            </a:r>
          </a:p>
          <a:p>
            <a:r>
              <a:rPr lang="id-ID" dirty="0" smtClean="0"/>
              <a:t>Keputusan harus dibuat dengan memanfaatkan seluruh bentuk kekayaan intelektual yang dimiliki organisasi, mulai dari data mentah hingga ke </a:t>
            </a:r>
            <a:r>
              <a:rPr lang="id-ID" i="1" dirty="0" smtClean="0"/>
              <a:t>business intelligence</a:t>
            </a:r>
            <a:r>
              <a:rPr lang="id-ID" dirty="0" smtClean="0"/>
              <a:t>.</a:t>
            </a:r>
          </a:p>
          <a:p>
            <a:r>
              <a:rPr lang="id-ID" dirty="0" smtClean="0"/>
              <a:t>Manajemen harus selalu memikirkan tentang “make or break” decision</a:t>
            </a:r>
            <a:r>
              <a:rPr lang="id-ID" smtClean="0"/>
              <a:t>, membuat </a:t>
            </a:r>
            <a:r>
              <a:rPr lang="id-ID" dirty="0" smtClean="0"/>
              <a:t>atau membatalkan keputusan.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59BA9F3-8942-46F3-BAEF-2C2175FEA74D}" type="slidenum">
              <a:rPr lang="id-ID" smtClean="0"/>
              <a:pPr/>
              <a:t>20</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a:xfrm>
            <a:off x="457200" y="928671"/>
            <a:ext cx="8229600" cy="5072098"/>
          </a:xfrm>
        </p:spPr>
        <p:txBody>
          <a:bodyPr>
            <a:normAutofit/>
          </a:bodyPr>
          <a:lstStyle/>
          <a:p>
            <a:pPr marL="539750" indent="-539750"/>
            <a:r>
              <a:rPr lang="id-ID" sz="4000" dirty="0" smtClean="0">
                <a:latin typeface="Arial" pitchFamily="34" charset="0"/>
                <a:cs typeface="Arial" pitchFamily="34" charset="0"/>
              </a:rPr>
              <a:t>Keterbatasan ES:</a:t>
            </a:r>
          </a:p>
          <a:p>
            <a:pPr marL="1169988" lvl="1" indent="-630238">
              <a:buFont typeface="+mj-lt"/>
              <a:buAutoNum type="arabicPeriod"/>
              <a:tabLst>
                <a:tab pos="1258888" algn="l"/>
              </a:tabLst>
            </a:pPr>
            <a:r>
              <a:rPr lang="id-ID" dirty="0" smtClean="0">
                <a:latin typeface="Arial" pitchFamily="34" charset="0"/>
                <a:cs typeface="Arial" pitchFamily="34" charset="0"/>
              </a:rPr>
              <a:t>Tidak selalu mampu menjelaskan “bagaimana” dan “apa” yang sesungguhnya diketahui oleh ES.</a:t>
            </a:r>
          </a:p>
          <a:p>
            <a:pPr marL="1169988" lvl="1" indent="-630238">
              <a:buFont typeface="+mj-lt"/>
              <a:buAutoNum type="arabicPeriod"/>
              <a:tabLst>
                <a:tab pos="1258888" algn="l"/>
              </a:tabLst>
            </a:pPr>
            <a:r>
              <a:rPr lang="id-ID" dirty="0" smtClean="0">
                <a:latin typeface="Arial" pitchFamily="34" charset="0"/>
                <a:cs typeface="Arial" pitchFamily="34" charset="0"/>
              </a:rPr>
              <a:t>Otomatisasi proses penyajian informasi yang komplek kadang-kadang tidak memungkinkan untuk dilakukan. </a:t>
            </a:r>
          </a:p>
          <a:p>
            <a:pPr marL="1169988" lvl="1" indent="-630238">
              <a:buFont typeface="+mj-lt"/>
              <a:buAutoNum type="arabicPeriod"/>
              <a:tabLst>
                <a:tab pos="1258888" algn="l"/>
              </a:tabLst>
            </a:pPr>
            <a:r>
              <a:rPr lang="id-ID" dirty="0" smtClean="0">
                <a:latin typeface="Arial" pitchFamily="34" charset="0"/>
                <a:cs typeface="Arial" pitchFamily="34" charset="0"/>
              </a:rPr>
              <a:t>Tidak memiliki kemampuan untuk membuat judgement atau pertimbangan profesional.</a:t>
            </a:r>
          </a:p>
          <a:p>
            <a:pPr marL="1169988" lvl="1" indent="-630238">
              <a:buFont typeface="+mj-lt"/>
              <a:buAutoNum type="arabicPeriod"/>
              <a:tabLst>
                <a:tab pos="1258888" algn="l"/>
              </a:tabLst>
            </a:pPr>
            <a:endParaRPr lang="id-ID" dirty="0" smtClean="0">
              <a:latin typeface="Arial" pitchFamily="34" charset="0"/>
              <a:cs typeface="Arial" pitchFamily="34" charset="0"/>
            </a:endParaRPr>
          </a:p>
        </p:txBody>
      </p:sp>
      <p:sp>
        <p:nvSpPr>
          <p:cNvPr id="7" name="Title 1"/>
          <p:cNvSpPr txBox="1">
            <a:spLocks noGrp="1"/>
          </p:cNvSpPr>
          <p:nvPr>
            <p:ph type="ctrTitle"/>
          </p:nvPr>
        </p:nvSpPr>
        <p:spPr>
          <a:prstGeom prst="rect">
            <a:avLst/>
          </a:prstGeom>
          <a:solidFill>
            <a:schemeClr val="accent6">
              <a:lumMod val="60000"/>
              <a:lumOff val="4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EXPERT SYSTEMS (ES)</a:t>
            </a:r>
            <a:endParaRPr kumimoji="0" lang="id-ID" sz="36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sz="3000" b="1" dirty="0" smtClean="0">
                <a:latin typeface="Arial" pitchFamily="34" charset="0"/>
                <a:cs typeface="Arial" pitchFamily="34" charset="0"/>
              </a:rPr>
              <a:t>NEURAL NETWORK DAN FUZZY LOGIC</a:t>
            </a:r>
            <a:endParaRPr lang="id-ID" sz="3000" b="1"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59BA9F3-8942-46F3-BAEF-2C2175FEA74D}" type="slidenum">
              <a:rPr lang="id-ID" smtClean="0"/>
              <a:pPr/>
              <a:t>21</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lnSpcReduction="10000"/>
          </a:bodyPr>
          <a:lstStyle/>
          <a:p>
            <a:r>
              <a:rPr lang="id-ID" dirty="0" smtClean="0"/>
              <a:t>Neural Network atau disebut juga dengan </a:t>
            </a:r>
            <a:r>
              <a:rPr lang="id-ID" i="1" dirty="0" smtClean="0"/>
              <a:t>Artificial Neural Network (ANN)</a:t>
            </a:r>
            <a:r>
              <a:rPr lang="id-ID" dirty="0" smtClean="0"/>
              <a:t>, adalah </a:t>
            </a:r>
            <a:r>
              <a:rPr lang="id-ID" i="1" dirty="0" smtClean="0"/>
              <a:t>artificial intelligence</a:t>
            </a:r>
            <a:r>
              <a:rPr lang="id-ID" dirty="0" smtClean="0"/>
              <a:t> </a:t>
            </a:r>
            <a:r>
              <a:rPr lang="id-ID" i="1" dirty="0" smtClean="0"/>
              <a:t>system </a:t>
            </a:r>
            <a:r>
              <a:rPr lang="id-ID" dirty="0" smtClean="0"/>
              <a:t> yang memiliki kemampuan untuk menemukan dan membedakan pola. ANN mampu mempelajari contoh dan beradaptasi dengan konsep dan pengetahuan baru. </a:t>
            </a:r>
          </a:p>
          <a:p>
            <a:pPr>
              <a:buNone/>
            </a:pPr>
            <a:r>
              <a:rPr lang="id-ID" dirty="0" smtClean="0"/>
              <a:t>	Contoh-contoh ANN:</a:t>
            </a:r>
          </a:p>
          <a:p>
            <a:pPr marL="989013" lvl="1" indent="-531813">
              <a:buFont typeface="Wingdings" pitchFamily="2" charset="2"/>
              <a:buChar char="ü"/>
            </a:pPr>
            <a:r>
              <a:rPr lang="id-ID" dirty="0" smtClean="0"/>
              <a:t>Citibank menggunakan ANN untuk menganalisis pergerakan harga saham, untuk meraih peluang investasi.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d-ID" sz="2800" b="1" dirty="0" smtClean="0">
                <a:latin typeface="Arial" pitchFamily="34" charset="0"/>
                <a:cs typeface="Arial" pitchFamily="34" charset="0"/>
              </a:rPr>
              <a:t>NEURAL NETWORK DAN FUZZY LOGIC</a:t>
            </a:r>
            <a:endParaRPr lang="id-ID" sz="2800" b="1"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59BA9F3-8942-46F3-BAEF-2C2175FEA74D}" type="slidenum">
              <a:rPr lang="id-ID" smtClean="0"/>
              <a:pPr/>
              <a:t>22</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a:bodyPr>
          <a:lstStyle/>
          <a:p>
            <a:pPr marL="989013" lvl="1" indent="-531813">
              <a:buFont typeface="Wingdings" pitchFamily="2" charset="2"/>
              <a:buChar char="ü"/>
            </a:pPr>
            <a:r>
              <a:rPr lang="id-ID" dirty="0" smtClean="0">
                <a:latin typeface="Arial" pitchFamily="34" charset="0"/>
                <a:cs typeface="Arial" pitchFamily="34" charset="0"/>
              </a:rPr>
              <a:t>Citibank menggunakan ANN untuk menganalisis pergerakan harga saham, untuk meraih peluang investasi.</a:t>
            </a:r>
          </a:p>
          <a:p>
            <a:pPr marL="989013" lvl="1" indent="-531813">
              <a:buFont typeface="Wingdings" pitchFamily="2" charset="2"/>
              <a:buChar char="ü"/>
            </a:pPr>
            <a:r>
              <a:rPr lang="id-ID" dirty="0" smtClean="0">
                <a:latin typeface="Arial" pitchFamily="34" charset="0"/>
                <a:cs typeface="Arial" pitchFamily="34" charset="0"/>
              </a:rPr>
              <a:t>Kepolisian California menggunakan ANN untuk mempelajari pola kejahatan, untuk memprediksi kecenderungan tindakan dan lokasi kejahatan.</a:t>
            </a:r>
          </a:p>
          <a:p>
            <a:pPr marL="989013" lvl="1" indent="-531813">
              <a:buFont typeface="Wingdings" pitchFamily="2" charset="2"/>
              <a:buChar char="ü"/>
            </a:pPr>
            <a:r>
              <a:rPr lang="id-ID" dirty="0" smtClean="0">
                <a:latin typeface="Arial" pitchFamily="34" charset="0"/>
                <a:cs typeface="Arial" pitchFamily="34" charset="0"/>
              </a:rPr>
              <a:t>Visa dan MasterCard menggunakan ANN untuk mendeteksi penggunakan kartu yang tidak lazim dan berpotensi menimbulkan masalah.</a:t>
            </a:r>
          </a:p>
          <a:p>
            <a:pPr marL="989013" lvl="1" indent="-531813">
              <a:buFont typeface="Wingdings" pitchFamily="2" charset="2"/>
              <a:buChar char="ü"/>
            </a:pPr>
            <a:endParaRPr lang="id-ID" dirty="0" smtClean="0">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FUZZY LOGIC</a:t>
            </a:r>
            <a:endParaRPr lang="id-ID" b="1"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23</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lnSpcReduction="10000"/>
          </a:bodyPr>
          <a:lstStyle/>
          <a:p>
            <a:r>
              <a:rPr lang="id-ID" b="1" i="1" dirty="0" smtClean="0"/>
              <a:t>Fuzzy logic </a:t>
            </a:r>
            <a:r>
              <a:rPr lang="id-ID" dirty="0" smtClean="0"/>
              <a:t>adalah cara untuk membuat kesimpulan berdasarkan informasi yang multi dimensi atau multi tafsir serta tidak jelas.</a:t>
            </a:r>
          </a:p>
          <a:p>
            <a:r>
              <a:rPr lang="id-ID" b="1" i="1" dirty="0" smtClean="0"/>
              <a:t>Fuzzy logic </a:t>
            </a:r>
            <a:r>
              <a:rPr lang="id-ID" dirty="0" smtClean="0"/>
              <a:t>adalah metode matematis untuk mengolah informasi yang kurang akurat </a:t>
            </a:r>
            <a:r>
              <a:rPr lang="id-ID" i="1" dirty="0" smtClean="0"/>
              <a:t>(imprecise) </a:t>
            </a:r>
            <a:r>
              <a:rPr lang="id-ID" dirty="0" smtClean="0"/>
              <a:t>dan subjektif.</a:t>
            </a:r>
          </a:p>
          <a:p>
            <a:r>
              <a:rPr lang="id-ID" b="1" i="1" dirty="0" smtClean="0"/>
              <a:t>Fuzzy logic</a:t>
            </a:r>
            <a:r>
              <a:rPr lang="id-ID" dirty="0" smtClean="0"/>
              <a:t> sering dikombinasikan dengan </a:t>
            </a:r>
            <a:r>
              <a:rPr lang="id-ID" b="1" i="1" dirty="0" smtClean="0"/>
              <a:t>neural network, </a:t>
            </a:r>
            <a:r>
              <a:rPr lang="id-ID" dirty="0" smtClean="0"/>
              <a:t>untuk mengubah fenomena yang komplek dan subjektif menjadi sederhana dan bisa aplikasikan dengan aturan tertentu.</a:t>
            </a:r>
            <a:endParaRPr lang="id-ID" b="1"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GENETIC  ALGORITHMS (GA)</a:t>
            </a:r>
            <a:endParaRPr lang="id-ID" b="1"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24</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lstStyle/>
          <a:p>
            <a:r>
              <a:rPr lang="id-ID" b="1" dirty="0" smtClean="0">
                <a:latin typeface="Arial" pitchFamily="34" charset="0"/>
                <a:cs typeface="Arial" pitchFamily="34" charset="0"/>
              </a:rPr>
              <a:t>Genetic algorithms (GA)</a:t>
            </a:r>
            <a:r>
              <a:rPr lang="id-ID" dirty="0" smtClean="0">
                <a:latin typeface="Arial" pitchFamily="34" charset="0"/>
                <a:cs typeface="Arial" pitchFamily="34" charset="0"/>
              </a:rPr>
              <a:t> adalah sebuah artificial intelligence systems yang bekerja dengan cara mengkopi evolusi suatu proses untuk menghasilkan solusi problem yang lebih baik.</a:t>
            </a:r>
          </a:p>
          <a:p>
            <a:r>
              <a:rPr lang="id-ID" dirty="0" smtClean="0">
                <a:latin typeface="Arial" pitchFamily="34" charset="0"/>
                <a:cs typeface="Arial" pitchFamily="34" charset="0"/>
              </a:rPr>
              <a:t>Dengan kata lain genetic algorithms adalah sistem optimalisasi proses pengolahan data, dengan cara mengolah kombinasi input untuk menghasilkan output yang terbaik.</a:t>
            </a:r>
          </a:p>
          <a:p>
            <a:pPr>
              <a:buNone/>
            </a:pPr>
            <a:endParaRPr lang="id-ID" dirty="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GENETIC  ALGORITHMS (GA)</a:t>
            </a:r>
            <a:endParaRPr lang="id-ID" b="1"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25</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fontScale="92500"/>
          </a:bodyPr>
          <a:lstStyle/>
          <a:p>
            <a:pPr>
              <a:buNone/>
            </a:pPr>
            <a:r>
              <a:rPr lang="id-ID" dirty="0" smtClean="0">
                <a:latin typeface="Arial" pitchFamily="34" charset="0"/>
                <a:cs typeface="Arial" pitchFamily="34" charset="0"/>
              </a:rPr>
              <a:t>GA menggunakan tiga konsep:</a:t>
            </a:r>
          </a:p>
          <a:p>
            <a:pPr marL="514350" indent="-514350">
              <a:buFont typeface="+mj-lt"/>
              <a:buAutoNum type="arabicPeriod"/>
            </a:pPr>
            <a:r>
              <a:rPr lang="id-ID" b="1" dirty="0" smtClean="0">
                <a:latin typeface="Arial" pitchFamily="34" charset="0"/>
                <a:cs typeface="Arial" pitchFamily="34" charset="0"/>
              </a:rPr>
              <a:t>Selection – or survical of fittest</a:t>
            </a:r>
            <a:r>
              <a:rPr lang="id-ID" dirty="0" smtClean="0">
                <a:latin typeface="Arial" pitchFamily="34" charset="0"/>
                <a:cs typeface="Arial" pitchFamily="34" charset="0"/>
              </a:rPr>
              <a:t>, dengan prinsip mengutamakan yang berpotensi memberikan hasil terbaik.</a:t>
            </a:r>
          </a:p>
          <a:p>
            <a:pPr marL="514350" indent="-514350">
              <a:buFont typeface="+mj-lt"/>
              <a:buAutoNum type="arabicPeriod"/>
            </a:pPr>
            <a:r>
              <a:rPr lang="id-ID" b="1" dirty="0" smtClean="0">
                <a:latin typeface="Arial" pitchFamily="34" charset="0"/>
                <a:cs typeface="Arial" pitchFamily="34" charset="0"/>
              </a:rPr>
              <a:t>Crossover</a:t>
            </a:r>
            <a:r>
              <a:rPr lang="id-ID" dirty="0" smtClean="0">
                <a:latin typeface="Arial" pitchFamily="34" charset="0"/>
                <a:cs typeface="Arial" pitchFamily="34" charset="0"/>
              </a:rPr>
              <a:t> – mengkombinasikan bagian dari hasil yang baik dengan harapan akan memberikan hasil terbaik.</a:t>
            </a:r>
          </a:p>
          <a:p>
            <a:pPr marL="514350" indent="-514350">
              <a:buFont typeface="+mj-lt"/>
              <a:buAutoNum type="arabicPeriod"/>
            </a:pPr>
            <a:r>
              <a:rPr lang="id-ID" b="1" dirty="0" smtClean="0">
                <a:latin typeface="Arial" pitchFamily="34" charset="0"/>
                <a:cs typeface="Arial" pitchFamily="34" charset="0"/>
              </a:rPr>
              <a:t>Mutation</a:t>
            </a:r>
            <a:r>
              <a:rPr lang="id-ID" dirty="0" smtClean="0">
                <a:latin typeface="Arial" pitchFamily="34" charset="0"/>
                <a:cs typeface="Arial" pitchFamily="34" charset="0"/>
              </a:rPr>
              <a:t> – melakukan percobaan kombinasi input secara random dan mengevaluasi tingkat keberhasilan output.</a:t>
            </a:r>
            <a:endParaRPr lang="id-ID" dirty="0">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GENETIC  ALGORITHMS (GA)</a:t>
            </a:r>
            <a:endParaRPr lang="id-ID" b="1"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26</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fontScale="92500" lnSpcReduction="20000"/>
          </a:bodyPr>
          <a:lstStyle/>
          <a:p>
            <a:pPr marL="0" indent="0">
              <a:buNone/>
            </a:pPr>
            <a:r>
              <a:rPr lang="id-ID" dirty="0" smtClean="0">
                <a:latin typeface="Arial" pitchFamily="34" charset="0"/>
                <a:cs typeface="Arial" pitchFamily="34" charset="0"/>
              </a:rPr>
              <a:t>GA tepat digunakan untuk pengembilan keputusan dalam lingkungan bisnis yang komplek dengan alternatif solusi yang sangat banyak.</a:t>
            </a:r>
          </a:p>
          <a:p>
            <a:pPr marL="0" indent="0">
              <a:buNone/>
            </a:pPr>
            <a:r>
              <a:rPr lang="id-ID" b="1" dirty="0" smtClean="0">
                <a:latin typeface="Arial" pitchFamily="34" charset="0"/>
                <a:cs typeface="Arial" pitchFamily="34" charset="0"/>
              </a:rPr>
              <a:t>Contoh aplikasi:</a:t>
            </a:r>
          </a:p>
          <a:p>
            <a:pPr marL="514350" indent="-514350">
              <a:buFont typeface="+mj-lt"/>
              <a:buAutoNum type="arabicPeriod"/>
            </a:pPr>
            <a:r>
              <a:rPr lang="id-ID" dirty="0" smtClean="0">
                <a:latin typeface="Arial" pitchFamily="34" charset="0"/>
                <a:cs typeface="Arial" pitchFamily="34" charset="0"/>
              </a:rPr>
              <a:t>Mengevaluasi kombinasi proyek yang paling tepat untuk dilakukan.</a:t>
            </a:r>
          </a:p>
          <a:p>
            <a:pPr marL="514350" indent="-514350">
              <a:buFont typeface="+mj-lt"/>
              <a:buAutoNum type="arabicPeriod"/>
            </a:pPr>
            <a:r>
              <a:rPr lang="id-ID" dirty="0" smtClean="0">
                <a:latin typeface="Arial" pitchFamily="34" charset="0"/>
                <a:cs typeface="Arial" pitchFamily="34" charset="0"/>
              </a:rPr>
              <a:t>Membuat pilihan dan keputusan pilihan bisnis.</a:t>
            </a:r>
          </a:p>
          <a:p>
            <a:pPr marL="514350" indent="-514350">
              <a:buFont typeface="+mj-lt"/>
              <a:buAutoNum type="arabicPeriod"/>
            </a:pPr>
            <a:r>
              <a:rPr lang="id-ID" dirty="0" smtClean="0">
                <a:latin typeface="Arial" pitchFamily="34" charset="0"/>
                <a:cs typeface="Arial" pitchFamily="34" charset="0"/>
              </a:rPr>
              <a:t>Menentukan konfigurasi optimal jaringan kabel optik yang mencakup lebih dari 100.000 titik koneksi.</a:t>
            </a:r>
            <a:endParaRPr lang="id-ID" dirty="0">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INTELLIGENCE AGENTS (IA)</a:t>
            </a:r>
            <a:endParaRPr lang="id-ID" b="1"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27</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lstStyle/>
          <a:p>
            <a:r>
              <a:rPr lang="id-ID" dirty="0" smtClean="0">
                <a:latin typeface="Arial" pitchFamily="34" charset="0"/>
                <a:cs typeface="Arial" pitchFamily="34" charset="0"/>
              </a:rPr>
              <a:t>Intelligence agents adalah software untuk membantu dan bertindak mewakili pengguna sistem, dalam melaksanakan tugas-tugas yang bersifat perulangan (repetitif).</a:t>
            </a:r>
          </a:p>
          <a:p>
            <a:r>
              <a:rPr lang="id-ID" dirty="0" smtClean="0">
                <a:latin typeface="Arial" pitchFamily="34" charset="0"/>
                <a:cs typeface="Arial" pitchFamily="34" charset="0"/>
              </a:rPr>
              <a:t>Terdapat empat macam IA, yaitu:</a:t>
            </a:r>
          </a:p>
          <a:p>
            <a:pPr marL="914400" lvl="1" indent="-514350">
              <a:buFont typeface="+mj-lt"/>
              <a:buAutoNum type="arabicPeriod"/>
            </a:pPr>
            <a:r>
              <a:rPr lang="id-ID" dirty="0" smtClean="0">
                <a:latin typeface="Arial" pitchFamily="34" charset="0"/>
                <a:cs typeface="Arial" pitchFamily="34" charset="0"/>
              </a:rPr>
              <a:t>Information agents </a:t>
            </a:r>
          </a:p>
          <a:p>
            <a:pPr marL="914400" lvl="1" indent="-514350">
              <a:buFont typeface="+mj-lt"/>
              <a:buAutoNum type="arabicPeriod"/>
            </a:pPr>
            <a:r>
              <a:rPr lang="id-ID" dirty="0" smtClean="0">
                <a:latin typeface="Arial" pitchFamily="34" charset="0"/>
                <a:cs typeface="Arial" pitchFamily="34" charset="0"/>
              </a:rPr>
              <a:t>Monitoring and surveillance agents</a:t>
            </a:r>
          </a:p>
          <a:p>
            <a:pPr marL="914400" lvl="1" indent="-514350">
              <a:buFont typeface="+mj-lt"/>
              <a:buAutoNum type="arabicPeriod"/>
            </a:pPr>
            <a:r>
              <a:rPr lang="id-ID" dirty="0" smtClean="0">
                <a:latin typeface="Arial" pitchFamily="34" charset="0"/>
                <a:cs typeface="Arial" pitchFamily="34" charset="0"/>
              </a:rPr>
              <a:t>Data-mining agents</a:t>
            </a:r>
          </a:p>
          <a:p>
            <a:pPr marL="914400" lvl="1" indent="-514350">
              <a:buFont typeface="+mj-lt"/>
              <a:buAutoNum type="arabicPeriod"/>
            </a:pPr>
            <a:r>
              <a:rPr lang="id-ID" dirty="0" smtClean="0">
                <a:latin typeface="Arial" pitchFamily="34" charset="0"/>
                <a:cs typeface="Arial" pitchFamily="34" charset="0"/>
              </a:rPr>
              <a:t>User or personal agents</a:t>
            </a:r>
            <a:endParaRPr lang="id-ID" dirty="0">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INTELLIGENCE AGENTS (IA)</a:t>
            </a:r>
            <a:endParaRPr lang="id-ID" b="1"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28</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fontScale="92500" lnSpcReduction="10000"/>
          </a:bodyPr>
          <a:lstStyle/>
          <a:p>
            <a:pPr marL="514350" indent="-514350">
              <a:buFont typeface="+mj-lt"/>
              <a:buAutoNum type="arabicPeriod"/>
            </a:pPr>
            <a:r>
              <a:rPr lang="id-ID" b="1" i="1" dirty="0" smtClean="0">
                <a:latin typeface="Arial" pitchFamily="34" charset="0"/>
                <a:cs typeface="Arial" pitchFamily="34" charset="0"/>
              </a:rPr>
              <a:t>Information agents </a:t>
            </a:r>
            <a:r>
              <a:rPr lang="id-ID" dirty="0" smtClean="0">
                <a:latin typeface="Arial" pitchFamily="34" charset="0"/>
                <a:cs typeface="Arial" pitchFamily="34" charset="0"/>
              </a:rPr>
              <a:t>adalah IA untuk mendeteksi dan mengumpulkan informasi tertentu. IA yang terkenal adalah </a:t>
            </a:r>
            <a:r>
              <a:rPr lang="id-ID" b="1" i="1" dirty="0" smtClean="0">
                <a:latin typeface="Arial" pitchFamily="34" charset="0"/>
                <a:cs typeface="Arial" pitchFamily="34" charset="0"/>
              </a:rPr>
              <a:t>buyer agent</a:t>
            </a:r>
            <a:r>
              <a:rPr lang="id-ID" dirty="0" smtClean="0">
                <a:latin typeface="Arial" pitchFamily="34" charset="0"/>
                <a:cs typeface="Arial" pitchFamily="34" charset="0"/>
              </a:rPr>
              <a:t> atau </a:t>
            </a:r>
            <a:r>
              <a:rPr lang="id-ID" b="1" i="1" dirty="0" smtClean="0">
                <a:latin typeface="Arial" pitchFamily="34" charset="0"/>
                <a:cs typeface="Arial" pitchFamily="34" charset="0"/>
              </a:rPr>
              <a:t>shopping bot, </a:t>
            </a:r>
            <a:r>
              <a:rPr lang="id-ID" dirty="0" smtClean="0">
                <a:latin typeface="Arial" pitchFamily="34" charset="0"/>
                <a:cs typeface="Arial" pitchFamily="34" charset="0"/>
              </a:rPr>
              <a:t>contoh: IA pada website untuk membantu perusahaan dan pembeli menemukan produk atau jasa yang diperlukan.</a:t>
            </a:r>
          </a:p>
          <a:p>
            <a:pPr marL="514350" indent="-514350">
              <a:buFont typeface="+mj-lt"/>
              <a:buAutoNum type="arabicPeriod"/>
            </a:pPr>
            <a:r>
              <a:rPr lang="id-ID" b="1" i="1" dirty="0" smtClean="0">
                <a:latin typeface="Arial" pitchFamily="34" charset="0"/>
                <a:cs typeface="Arial" pitchFamily="34" charset="0"/>
              </a:rPr>
              <a:t>Monitoring and surveillance </a:t>
            </a:r>
            <a:r>
              <a:rPr lang="id-ID" b="1" i="1" dirty="0" smtClean="0">
                <a:latin typeface="Arial" pitchFamily="34" charset="0"/>
                <a:cs typeface="Arial" pitchFamily="34" charset="0"/>
              </a:rPr>
              <a:t>agents</a:t>
            </a:r>
            <a:r>
              <a:rPr lang="id-ID" dirty="0" smtClean="0">
                <a:latin typeface="Arial" pitchFamily="34" charset="0"/>
                <a:cs typeface="Arial" pitchFamily="34" charset="0"/>
              </a:rPr>
              <a:t> atau </a:t>
            </a:r>
            <a:r>
              <a:rPr lang="id-ID" b="1" i="1" dirty="0" smtClean="0">
                <a:latin typeface="Arial" pitchFamily="34" charset="0"/>
                <a:cs typeface="Arial" pitchFamily="34" charset="0"/>
              </a:rPr>
              <a:t>predictive agents</a:t>
            </a:r>
            <a:r>
              <a:rPr lang="id-ID" dirty="0" smtClean="0">
                <a:latin typeface="Arial" pitchFamily="34" charset="0"/>
                <a:cs typeface="Arial" pitchFamily="34" charset="0"/>
              </a:rPr>
              <a:t> adalah IA yang secara  konstant mengobservasi dan melaporkan bidang tertentu, misalnya persediaan, perencanaan, produksi, pembiayaan dst. </a:t>
            </a:r>
            <a:endParaRPr lang="id-ID" dirty="0" smtClean="0">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INTELLIGENCE AGENTS (IA)</a:t>
            </a:r>
            <a:endParaRPr lang="id-ID" b="1"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29</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a:xfrm>
            <a:off x="457200" y="1000108"/>
            <a:ext cx="8229600" cy="4714908"/>
          </a:xfrm>
        </p:spPr>
        <p:txBody>
          <a:bodyPr>
            <a:normAutofit/>
          </a:bodyPr>
          <a:lstStyle/>
          <a:p>
            <a:pPr marL="514350" indent="-514350">
              <a:buFont typeface="+mj-lt"/>
              <a:buAutoNum type="arabicPeriod" startAt="3"/>
            </a:pPr>
            <a:r>
              <a:rPr lang="id-ID" b="1" i="1" dirty="0" smtClean="0">
                <a:latin typeface="Arial" pitchFamily="34" charset="0"/>
                <a:cs typeface="Arial" pitchFamily="34" charset="0"/>
              </a:rPr>
              <a:t>Data-mining agents</a:t>
            </a:r>
            <a:r>
              <a:rPr lang="id-ID" dirty="0" smtClean="0">
                <a:latin typeface="Arial" pitchFamily="34" charset="0"/>
                <a:cs typeface="Arial" pitchFamily="34" charset="0"/>
              </a:rPr>
              <a:t>,  adalah IA yang dioperasikan pada </a:t>
            </a:r>
            <a:r>
              <a:rPr lang="id-ID" i="1" dirty="0" smtClean="0">
                <a:latin typeface="Arial" pitchFamily="34" charset="0"/>
                <a:cs typeface="Arial" pitchFamily="34" charset="0"/>
              </a:rPr>
              <a:t>data warehouse </a:t>
            </a:r>
            <a:r>
              <a:rPr lang="id-ID" dirty="0" smtClean="0">
                <a:latin typeface="Arial" pitchFamily="34" charset="0"/>
                <a:cs typeface="Arial" pitchFamily="34" charset="0"/>
              </a:rPr>
              <a:t>untuk menggali informasi tertentu yang tersedia dalam data warehouse, untuk digunakan sebagai dasar tindakan tertentu, misalnya cara-cara untuk menaikkan penjualan atau mempertahankan konsumen yang menerima produk rusak. </a:t>
            </a:r>
            <a:endParaRPr lang="id-ID"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59BA9F3-8942-46F3-BAEF-2C2175FEA74D}" type="slidenum">
              <a:rPr lang="id-ID" smtClean="0"/>
              <a:pPr/>
              <a:t>3</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a:xfrm>
            <a:off x="457200" y="928670"/>
            <a:ext cx="8229600" cy="5000660"/>
          </a:xfrm>
        </p:spPr>
        <p:txBody>
          <a:bodyPr>
            <a:noAutofit/>
          </a:bodyPr>
          <a:lstStyle/>
          <a:p>
            <a:r>
              <a:rPr lang="id-ID" sz="2900" dirty="0" smtClean="0">
                <a:latin typeface="Arial" pitchFamily="34" charset="0"/>
                <a:cs typeface="Arial" pitchFamily="34" charset="0"/>
              </a:rPr>
              <a:t>Contoh faktor-faktor yang mendorong pengambilan keputusan:</a:t>
            </a:r>
          </a:p>
          <a:p>
            <a:pPr marL="914400" lvl="1" indent="-514350">
              <a:buFont typeface="+mj-lt"/>
              <a:buAutoNum type="arabicPeriod"/>
            </a:pPr>
            <a:r>
              <a:rPr lang="id-ID" sz="2900" dirty="0" smtClean="0">
                <a:latin typeface="Arial" pitchFamily="34" charset="0"/>
                <a:cs typeface="Arial" pitchFamily="34" charset="0"/>
              </a:rPr>
              <a:t>Perubahan demografi pelanggan (CRM – Customer Relationship Management).</a:t>
            </a:r>
          </a:p>
          <a:p>
            <a:pPr marL="914400" lvl="1" indent="-514350">
              <a:buFont typeface="+mj-lt"/>
              <a:buAutoNum type="arabicPeriod"/>
            </a:pPr>
            <a:r>
              <a:rPr lang="id-ID" sz="2900" dirty="0" smtClean="0">
                <a:latin typeface="Arial" pitchFamily="34" charset="0"/>
                <a:cs typeface="Arial" pitchFamily="34" charset="0"/>
              </a:rPr>
              <a:t>Pilihan low-cost suppliers vs higher-cost suppliers untuk mempertimbangkan kualitas barang dan kecepatan pengiriman (SCM – Supply Chain Management).</a:t>
            </a:r>
          </a:p>
          <a:p>
            <a:pPr marL="914400" lvl="1" indent="-514350">
              <a:buFont typeface="+mj-lt"/>
              <a:buAutoNum type="arabicPeriod"/>
            </a:pPr>
            <a:r>
              <a:rPr lang="id-ID" sz="2900" dirty="0" smtClean="0">
                <a:latin typeface="Arial" pitchFamily="34" charset="0"/>
                <a:cs typeface="Arial" pitchFamily="34" charset="0"/>
              </a:rPr>
              <a:t>Kompetisi pelayanan melalui e-commerce dan e-business.</a:t>
            </a:r>
            <a:endParaRPr lang="id-ID" sz="2900" dirty="0">
              <a:latin typeface="Arial" pitchFamily="34" charset="0"/>
              <a:cs typeface="Arial" pitchFamily="34" charset="0"/>
            </a:endParaRPr>
          </a:p>
        </p:txBody>
      </p:sp>
      <p:sp>
        <p:nvSpPr>
          <p:cNvPr id="6" name="Title 1"/>
          <p:cNvSpPr>
            <a:spLocks noGrp="1"/>
          </p:cNvSpPr>
          <p:nvPr>
            <p:ph type="ctrTitle"/>
          </p:nvPr>
        </p:nvSpPr>
        <p:spPr/>
        <p:txBody>
          <a:bodyPr>
            <a:normAutofit fontScale="90000"/>
          </a:bodyPr>
          <a:lstStyle/>
          <a:p>
            <a:r>
              <a:rPr lang="id-ID" b="1" dirty="0" smtClean="0"/>
              <a:t>KEPUTUSAN BISNIS</a:t>
            </a:r>
            <a:endParaRPr lang="id-ID"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INTELLIGENCE AGENTS (IA)</a:t>
            </a:r>
            <a:endParaRPr lang="id-ID" b="1"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30</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a:xfrm>
            <a:off x="457200" y="1000108"/>
            <a:ext cx="8229600" cy="5143536"/>
          </a:xfrm>
        </p:spPr>
        <p:txBody>
          <a:bodyPr>
            <a:normAutofit fontScale="92500" lnSpcReduction="20000"/>
          </a:bodyPr>
          <a:lstStyle/>
          <a:p>
            <a:pPr marL="514350" lvl="1" indent="-514350">
              <a:buFont typeface="+mj-lt"/>
              <a:buAutoNum type="arabicPeriod" startAt="4"/>
            </a:pPr>
            <a:r>
              <a:rPr lang="id-ID" sz="3000" b="1" i="1" dirty="0" smtClean="0">
                <a:latin typeface="Arial" pitchFamily="34" charset="0"/>
                <a:cs typeface="Arial" pitchFamily="34" charset="0"/>
              </a:rPr>
              <a:t>User or personal </a:t>
            </a:r>
            <a:r>
              <a:rPr lang="id-ID" sz="3000" b="1" i="1" dirty="0" smtClean="0">
                <a:latin typeface="Arial" pitchFamily="34" charset="0"/>
                <a:cs typeface="Arial" pitchFamily="34" charset="0"/>
              </a:rPr>
              <a:t>agents</a:t>
            </a:r>
            <a:r>
              <a:rPr lang="id-ID" sz="3000" b="1" dirty="0" smtClean="0">
                <a:latin typeface="Arial" pitchFamily="34" charset="0"/>
                <a:cs typeface="Arial" pitchFamily="34" charset="0"/>
              </a:rPr>
              <a:t>, </a:t>
            </a:r>
            <a:r>
              <a:rPr lang="id-ID" sz="3000" dirty="0" smtClean="0">
                <a:latin typeface="Arial" pitchFamily="34" charset="0"/>
                <a:cs typeface="Arial" pitchFamily="34" charset="0"/>
              </a:rPr>
              <a:t>adalah IA yang berfungsi untuk melaksanakan tindakan tertentu atas nama pengguna sistem. Contoh operasi </a:t>
            </a:r>
            <a:r>
              <a:rPr lang="id-ID" sz="3000" b="1" i="1" dirty="0" smtClean="0">
                <a:latin typeface="Arial" pitchFamily="34" charset="0"/>
                <a:cs typeface="Arial" pitchFamily="34" charset="0"/>
              </a:rPr>
              <a:t>user agents</a:t>
            </a:r>
            <a:r>
              <a:rPr lang="id-ID" sz="3000" dirty="0" smtClean="0">
                <a:latin typeface="Arial" pitchFamily="34" charset="0"/>
                <a:cs typeface="Arial" pitchFamily="34" charset="0"/>
              </a:rPr>
              <a:t> antara lain adalah:</a:t>
            </a:r>
            <a:endParaRPr lang="id-ID" sz="3000" b="1" dirty="0" smtClean="0">
              <a:latin typeface="Arial" pitchFamily="34" charset="0"/>
              <a:cs typeface="Arial" pitchFamily="34" charset="0"/>
            </a:endParaRPr>
          </a:p>
          <a:p>
            <a:pPr marL="996950" lvl="2" indent="-457200">
              <a:buFont typeface="+mj-lt"/>
              <a:buAutoNum type="alphaLcPeriod"/>
            </a:pPr>
            <a:r>
              <a:rPr lang="id-ID" sz="3000" dirty="0" smtClean="0">
                <a:latin typeface="Arial" pitchFamily="34" charset="0"/>
                <a:cs typeface="Arial" pitchFamily="34" charset="0"/>
              </a:rPr>
              <a:t>Pengecekan email, pengurutan email sesuai dengan prioritas, dan menginformasikan adanya email penting yang masuk.</a:t>
            </a:r>
          </a:p>
          <a:p>
            <a:pPr marL="996950" lvl="2" indent="-457200">
              <a:buFont typeface="+mj-lt"/>
              <a:buAutoNum type="alphaLcPeriod"/>
            </a:pPr>
            <a:r>
              <a:rPr lang="id-ID" sz="3000" dirty="0" smtClean="0">
                <a:latin typeface="Arial" pitchFamily="34" charset="0"/>
                <a:cs typeface="Arial" pitchFamily="34" charset="0"/>
              </a:rPr>
              <a:t>Memerankan lawan permainan game.</a:t>
            </a:r>
          </a:p>
          <a:p>
            <a:pPr marL="996950" lvl="2" indent="-457200">
              <a:buFont typeface="+mj-lt"/>
              <a:buAutoNum type="alphaLcPeriod"/>
            </a:pPr>
            <a:r>
              <a:rPr lang="id-ID" sz="3000" dirty="0" smtClean="0">
                <a:latin typeface="Arial" pitchFamily="34" charset="0"/>
                <a:cs typeface="Arial" pitchFamily="34" charset="0"/>
              </a:rPr>
              <a:t>Pengisian formulir dalam web secara otomatis, serta menyimpan informasi untuk referensi.</a:t>
            </a:r>
          </a:p>
          <a:p>
            <a:pPr marL="996950" lvl="2" indent="-457200">
              <a:buFont typeface="+mj-lt"/>
              <a:buAutoNum type="alphaLcPeriod"/>
            </a:pPr>
            <a:r>
              <a:rPr lang="id-ID" sz="3000" dirty="0" smtClean="0">
                <a:latin typeface="Arial" pitchFamily="34" charset="0"/>
                <a:cs typeface="Arial" pitchFamily="34" charset="0"/>
              </a:rPr>
              <a:t>Menjadi mitra “diskusi” pada bidang-bidang peminatan tertentu.</a:t>
            </a:r>
            <a:endParaRPr lang="id-ID" dirty="0">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28669"/>
          </a:xfrm>
        </p:spPr>
        <p:txBody>
          <a:bodyPr>
            <a:noAutofit/>
          </a:bodyPr>
          <a:lstStyle/>
          <a:p>
            <a:r>
              <a:rPr lang="id-ID" sz="2800" b="1" dirty="0" smtClean="0">
                <a:latin typeface="Arial" pitchFamily="34" charset="0"/>
                <a:cs typeface="Arial" pitchFamily="34" charset="0"/>
              </a:rPr>
              <a:t>MULTI-AGENT SYSTEMS </a:t>
            </a:r>
            <a:br>
              <a:rPr lang="id-ID" sz="2800" b="1" dirty="0" smtClean="0">
                <a:latin typeface="Arial" pitchFamily="34" charset="0"/>
                <a:cs typeface="Arial" pitchFamily="34" charset="0"/>
              </a:rPr>
            </a:br>
            <a:r>
              <a:rPr lang="id-ID" sz="2800" b="1" dirty="0" smtClean="0">
                <a:latin typeface="Arial" pitchFamily="34" charset="0"/>
                <a:cs typeface="Arial" pitchFamily="34" charset="0"/>
              </a:rPr>
              <a:t>DAN AGENT-BASED MODELING</a:t>
            </a:r>
            <a:endParaRPr lang="id-ID" sz="2800" b="1"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59BA9F3-8942-46F3-BAEF-2C2175FEA74D}" type="slidenum">
              <a:rPr lang="id-ID" smtClean="0"/>
              <a:pPr/>
              <a:t>31</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a:xfrm>
            <a:off x="457200" y="1142984"/>
            <a:ext cx="8229600" cy="5000660"/>
          </a:xfrm>
        </p:spPr>
        <p:txBody>
          <a:bodyPr>
            <a:normAutofit fontScale="92500" lnSpcReduction="10000"/>
          </a:bodyPr>
          <a:lstStyle/>
          <a:p>
            <a:pPr marL="514350" lvl="1" indent="-514350">
              <a:buFont typeface="Arial" pitchFamily="34" charset="0"/>
              <a:buChar char="•"/>
            </a:pPr>
            <a:r>
              <a:rPr lang="id-ID" b="1" i="1" dirty="0" smtClean="0">
                <a:latin typeface="Arial" pitchFamily="34" charset="0"/>
                <a:cs typeface="Arial" pitchFamily="34" charset="0"/>
              </a:rPr>
              <a:t>Multi-agent systems, </a:t>
            </a:r>
            <a:r>
              <a:rPr lang="id-ID" dirty="0" smtClean="0">
                <a:latin typeface="Arial" pitchFamily="34" charset="0"/>
                <a:cs typeface="Arial" pitchFamily="34" charset="0"/>
              </a:rPr>
              <a:t>adalah kumpulan dari IA yang dirancang untuk mampu bekerja secara independen dan sekaligus mampu saling berinteraksi antara satu dengan lainnya.</a:t>
            </a:r>
          </a:p>
          <a:p>
            <a:pPr marL="514350" lvl="1" indent="-514350">
              <a:buFont typeface="Arial" pitchFamily="34" charset="0"/>
              <a:buChar char="•"/>
            </a:pPr>
            <a:r>
              <a:rPr lang="id-ID" b="1" i="1" dirty="0" smtClean="0">
                <a:latin typeface="Arial" pitchFamily="34" charset="0"/>
                <a:cs typeface="Arial" pitchFamily="34" charset="0"/>
              </a:rPr>
              <a:t>Agent-based modeling</a:t>
            </a:r>
            <a:r>
              <a:rPr lang="id-ID" dirty="0" smtClean="0">
                <a:latin typeface="Arial" pitchFamily="34" charset="0"/>
                <a:cs typeface="Arial" pitchFamily="34" charset="0"/>
              </a:rPr>
              <a:t>, adalah cara untuk mensimulasikan organisasi dengan memberdayakan berbagai </a:t>
            </a:r>
            <a:r>
              <a:rPr lang="id-ID" b="1" i="1" dirty="0" smtClean="0">
                <a:latin typeface="Arial" pitchFamily="34" charset="0"/>
                <a:cs typeface="Arial" pitchFamily="34" charset="0"/>
              </a:rPr>
              <a:t>intelligence agent</a:t>
            </a:r>
            <a:r>
              <a:rPr lang="id-ID" b="1" i="1" dirty="0" smtClean="0">
                <a:latin typeface="Arial" pitchFamily="34" charset="0"/>
                <a:cs typeface="Arial" pitchFamily="34" charset="0"/>
              </a:rPr>
              <a:t>, </a:t>
            </a:r>
            <a:r>
              <a:rPr lang="id-ID" dirty="0" smtClean="0">
                <a:latin typeface="Arial" pitchFamily="34" charset="0"/>
                <a:cs typeface="Arial" pitchFamily="34" charset="0"/>
              </a:rPr>
              <a:t>masing-masing IA mengikuti aturan tertentu dan dapat beradaptasi  dengan perubahan kondisi. </a:t>
            </a:r>
            <a:r>
              <a:rPr lang="id-ID" i="1" dirty="0" smtClean="0">
                <a:latin typeface="Arial" pitchFamily="34" charset="0"/>
                <a:cs typeface="Arial" pitchFamily="34" charset="0"/>
              </a:rPr>
              <a:t>Agent-based modeling </a:t>
            </a:r>
            <a:r>
              <a:rPr lang="id-ID" dirty="0" smtClean="0">
                <a:latin typeface="Arial" pitchFamily="34" charset="0"/>
                <a:cs typeface="Arial" pitchFamily="34" charset="0"/>
              </a:rPr>
              <a:t>digunakan untuk membuat model pergerakan harga saham, rute evakuasi pada kebakaran gedung, estimasi pengaruh suku bunga terhadap pelanggan dst. </a:t>
            </a:r>
            <a:endParaRPr lang="id-ID" dirty="0">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71546"/>
          </a:xfrm>
        </p:spPr>
        <p:txBody>
          <a:bodyPr>
            <a:noAutofit/>
          </a:bodyPr>
          <a:lstStyle/>
          <a:p>
            <a:r>
              <a:rPr lang="id-ID" sz="2800" b="1" dirty="0" smtClean="0">
                <a:latin typeface="Arial" pitchFamily="34" charset="0"/>
                <a:cs typeface="Arial" pitchFamily="34" charset="0"/>
              </a:rPr>
              <a:t>MULTI-AGENT SYSTEMS </a:t>
            </a:r>
            <a:br>
              <a:rPr lang="id-ID" sz="2800" b="1" dirty="0" smtClean="0">
                <a:latin typeface="Arial" pitchFamily="34" charset="0"/>
                <a:cs typeface="Arial" pitchFamily="34" charset="0"/>
              </a:rPr>
            </a:br>
            <a:r>
              <a:rPr lang="id-ID" sz="2800" b="1" dirty="0" smtClean="0">
                <a:latin typeface="Arial" pitchFamily="34" charset="0"/>
                <a:cs typeface="Arial" pitchFamily="34" charset="0"/>
              </a:rPr>
              <a:t>DAN AGENT-BASED MODELING</a:t>
            </a:r>
            <a:endParaRPr lang="id-ID" sz="2800" b="1"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459BA9F3-8942-46F3-BAEF-2C2175FEA74D}" type="slidenum">
              <a:rPr lang="id-ID" smtClean="0"/>
              <a:pPr/>
              <a:t>32</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grpSp>
        <p:nvGrpSpPr>
          <p:cNvPr id="9" name="Group 8"/>
          <p:cNvGrpSpPr/>
          <p:nvPr/>
        </p:nvGrpSpPr>
        <p:grpSpPr>
          <a:xfrm>
            <a:off x="428595" y="1214422"/>
            <a:ext cx="8358247" cy="4786346"/>
            <a:chOff x="428595" y="1214422"/>
            <a:chExt cx="8358247" cy="4786346"/>
          </a:xfrm>
        </p:grpSpPr>
        <p:pic>
          <p:nvPicPr>
            <p:cNvPr id="1026" name="Picture 2"/>
            <p:cNvPicPr>
              <a:picLocks noChangeAspect="1" noChangeArrowheads="1"/>
            </p:cNvPicPr>
            <p:nvPr/>
          </p:nvPicPr>
          <p:blipFill>
            <a:blip r:embed="rId2"/>
            <a:srcRect l="14824" t="30274" r="31369" b="21875"/>
            <a:stretch>
              <a:fillRect/>
            </a:stretch>
          </p:blipFill>
          <p:spPr bwMode="auto">
            <a:xfrm>
              <a:off x="1785918" y="1214422"/>
              <a:ext cx="7000924" cy="4786346"/>
            </a:xfrm>
            <a:prstGeom prst="rect">
              <a:avLst/>
            </a:prstGeom>
            <a:noFill/>
            <a:ln w="9525">
              <a:noFill/>
              <a:miter lim="800000"/>
              <a:headEnd/>
              <a:tailEnd/>
            </a:ln>
            <a:effectLst/>
          </p:spPr>
        </p:pic>
        <p:pic>
          <p:nvPicPr>
            <p:cNvPr id="8" name="Picture 2"/>
            <p:cNvPicPr>
              <a:picLocks noChangeAspect="1" noChangeArrowheads="1"/>
            </p:cNvPicPr>
            <p:nvPr/>
          </p:nvPicPr>
          <p:blipFill>
            <a:blip r:embed="rId2"/>
            <a:srcRect l="71632" t="21289" r="12774" b="65430"/>
            <a:stretch>
              <a:fillRect/>
            </a:stretch>
          </p:blipFill>
          <p:spPr bwMode="auto">
            <a:xfrm rot="5400000">
              <a:off x="-232226" y="1946681"/>
              <a:ext cx="2536088" cy="1214446"/>
            </a:xfrm>
            <a:prstGeom prst="rect">
              <a:avLst/>
            </a:prstGeom>
            <a:noFill/>
            <a:ln w="9525">
              <a:noFill/>
              <a:miter lim="800000"/>
              <a:headEnd/>
              <a:tailEnd/>
            </a:ln>
            <a:effectLst/>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00372"/>
            <a:ext cx="9144000" cy="714356"/>
          </a:xfrm>
        </p:spPr>
        <p:txBody>
          <a:bodyPr>
            <a:normAutofit fontScale="90000"/>
          </a:bodyPr>
          <a:lstStyle/>
          <a:p>
            <a:r>
              <a:rPr lang="id-ID" dirty="0" smtClean="0"/>
              <a:t>TERIMAKASIH</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33</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59BA9F3-8942-46F3-BAEF-2C2175FEA74D}" type="slidenum">
              <a:rPr lang="id-ID" smtClean="0"/>
              <a:pPr/>
              <a:t>4</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a:xfrm>
            <a:off x="457200" y="928670"/>
            <a:ext cx="8229600" cy="5357850"/>
          </a:xfrm>
        </p:spPr>
        <p:txBody>
          <a:bodyPr>
            <a:normAutofit fontScale="92500" lnSpcReduction="10000"/>
          </a:bodyPr>
          <a:lstStyle/>
          <a:p>
            <a:pPr marL="514350" indent="-514350">
              <a:buFont typeface="+mj-lt"/>
              <a:buAutoNum type="arabicPeriod"/>
            </a:pPr>
            <a:r>
              <a:rPr lang="id-ID" b="1" dirty="0" smtClean="0"/>
              <a:t>Intelligence (find what to fix)</a:t>
            </a:r>
            <a:r>
              <a:rPr lang="id-ID" dirty="0" smtClean="0"/>
              <a:t>, menemukan problem yang harus diselesaikan.</a:t>
            </a:r>
          </a:p>
          <a:p>
            <a:pPr marL="514350" indent="-514350">
              <a:buFont typeface="+mj-lt"/>
              <a:buAutoNum type="arabicPeriod"/>
            </a:pPr>
            <a:r>
              <a:rPr lang="id-ID" b="1" dirty="0" smtClean="0"/>
              <a:t>Design (find fixes)</a:t>
            </a:r>
            <a:r>
              <a:rPr lang="id-ID" dirty="0" smtClean="0"/>
              <a:t>, mengeksplorasi berbagai alternatif penyelesaian problem.</a:t>
            </a:r>
          </a:p>
          <a:p>
            <a:pPr marL="514350" indent="-514350">
              <a:buFont typeface="+mj-lt"/>
              <a:buAutoNum type="arabicPeriod"/>
            </a:pPr>
            <a:r>
              <a:rPr lang="id-ID" b="1" dirty="0" smtClean="0"/>
              <a:t>Choice (pick a fix)</a:t>
            </a:r>
            <a:r>
              <a:rPr lang="id-ID" dirty="0" smtClean="0"/>
              <a:t>, memilih salah satu alternatif penyelesaian problem, dengan tahapan: (a) mengukur keunggulan dan kelemahan masing-masing alternatif, (b) mempertimbangkan konsekuensi masing-masing alternatif, (c) memilih alternatif terbaik.</a:t>
            </a:r>
          </a:p>
          <a:p>
            <a:pPr marL="514350" indent="-514350">
              <a:buFont typeface="+mj-lt"/>
              <a:buAutoNum type="arabicPeriod"/>
            </a:pPr>
            <a:r>
              <a:rPr lang="id-ID" b="1" dirty="0" smtClean="0"/>
              <a:t>Implementation (apply the fix)</a:t>
            </a:r>
            <a:r>
              <a:rPr lang="id-ID" dirty="0" smtClean="0"/>
              <a:t>, menjalankan alternatif solusi yang telah dipilih. </a:t>
            </a:r>
            <a:endParaRPr lang="id-ID" dirty="0"/>
          </a:p>
        </p:txBody>
      </p:sp>
      <p:sp>
        <p:nvSpPr>
          <p:cNvPr id="6" name="Title 1"/>
          <p:cNvSpPr>
            <a:spLocks noGrp="1"/>
          </p:cNvSpPr>
          <p:nvPr>
            <p:ph type="ctrTitle"/>
          </p:nvPr>
        </p:nvSpPr>
        <p:spPr/>
        <p:txBody>
          <a:bodyPr>
            <a:normAutofit fontScale="90000"/>
          </a:bodyPr>
          <a:lstStyle/>
          <a:p>
            <a:r>
              <a:rPr lang="id-ID" b="1" dirty="0" smtClean="0"/>
              <a:t>TAHAP KEPUTUSAN BISNIS</a:t>
            </a:r>
            <a:endParaRPr lang="id-ID"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59BA9F3-8942-46F3-BAEF-2C2175FEA74D}" type="slidenum">
              <a:rPr lang="id-ID" smtClean="0"/>
              <a:pPr/>
              <a:t>5</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6" name="Title 1"/>
          <p:cNvSpPr>
            <a:spLocks noGrp="1"/>
          </p:cNvSpPr>
          <p:nvPr>
            <p:ph type="ctrTitle"/>
          </p:nvPr>
        </p:nvSpPr>
        <p:spPr/>
        <p:txBody>
          <a:bodyPr>
            <a:normAutofit fontScale="90000"/>
          </a:bodyPr>
          <a:lstStyle/>
          <a:p>
            <a:r>
              <a:rPr lang="id-ID" dirty="0" smtClean="0"/>
              <a:t>TAHAP KEPUTUSAN BISNIS</a:t>
            </a:r>
            <a:endParaRPr lang="id-ID" dirty="0"/>
          </a:p>
        </p:txBody>
      </p:sp>
      <p:grpSp>
        <p:nvGrpSpPr>
          <p:cNvPr id="8" name="Group 7"/>
          <p:cNvGrpSpPr/>
          <p:nvPr/>
        </p:nvGrpSpPr>
        <p:grpSpPr>
          <a:xfrm>
            <a:off x="642910" y="785794"/>
            <a:ext cx="7929618" cy="5357850"/>
            <a:chOff x="642910" y="785794"/>
            <a:chExt cx="7929618" cy="5357850"/>
          </a:xfrm>
        </p:grpSpPr>
        <p:pic>
          <p:nvPicPr>
            <p:cNvPr id="1026" name="Picture 2"/>
            <p:cNvPicPr>
              <a:picLocks noChangeAspect="1" noChangeArrowheads="1"/>
            </p:cNvPicPr>
            <p:nvPr/>
          </p:nvPicPr>
          <p:blipFill>
            <a:blip r:embed="rId2"/>
            <a:srcRect l="12079" t="17578" r="71450" b="67773"/>
            <a:stretch>
              <a:fillRect/>
            </a:stretch>
          </p:blipFill>
          <p:spPr bwMode="auto">
            <a:xfrm rot="5400000">
              <a:off x="-71470" y="2000240"/>
              <a:ext cx="2857520" cy="1428760"/>
            </a:xfrm>
            <a:prstGeom prst="rect">
              <a:avLst/>
            </a:prstGeom>
            <a:noFill/>
            <a:ln w="9525">
              <a:noFill/>
              <a:miter lim="800000"/>
              <a:headEnd/>
              <a:tailEnd/>
            </a:ln>
            <a:effectLst/>
          </p:spPr>
        </p:pic>
        <p:pic>
          <p:nvPicPr>
            <p:cNvPr id="7" name="Picture 2"/>
            <p:cNvPicPr>
              <a:picLocks noChangeAspect="1" noChangeArrowheads="1"/>
            </p:cNvPicPr>
            <p:nvPr/>
          </p:nvPicPr>
          <p:blipFill>
            <a:blip r:embed="rId2"/>
            <a:srcRect l="41728" t="19531" r="20388" b="7226"/>
            <a:stretch>
              <a:fillRect/>
            </a:stretch>
          </p:blipFill>
          <p:spPr bwMode="auto">
            <a:xfrm>
              <a:off x="2428860" y="785794"/>
              <a:ext cx="6143668" cy="5357850"/>
            </a:xfrm>
            <a:prstGeom prst="rect">
              <a:avLst/>
            </a:prstGeom>
            <a:noFill/>
            <a:ln w="9525">
              <a:noFill/>
              <a:miter lim="800000"/>
              <a:headEnd/>
              <a:tailEnd/>
            </a:ln>
            <a:effec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ALTERNATIF MODEL KEPUTUSAN BISNIS</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6</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lstStyle/>
          <a:p>
            <a:r>
              <a:rPr lang="id-ID" b="1" dirty="0" smtClean="0">
                <a:latin typeface="Arial" pitchFamily="34" charset="0"/>
                <a:cs typeface="Arial" pitchFamily="34" charset="0"/>
              </a:rPr>
              <a:t>Satisfying</a:t>
            </a:r>
            <a:r>
              <a:rPr lang="id-ID" dirty="0" smtClean="0">
                <a:latin typeface="Arial" pitchFamily="34" charset="0"/>
                <a:cs typeface="Arial" pitchFamily="34" charset="0"/>
              </a:rPr>
              <a:t>, adalah model pengambilan keputusan dengan cara memilih alternatif solusi yang paling bisa memuaskan kebutuhan, meskipun bukan merupakan pilihan yang terbaik, karena tidak memungkinkan untuk memilih yang terbaik.</a:t>
            </a:r>
          </a:p>
          <a:p>
            <a:r>
              <a:rPr lang="id-ID" dirty="0" smtClean="0">
                <a:latin typeface="Arial" pitchFamily="34" charset="0"/>
                <a:cs typeface="Arial" pitchFamily="34" charset="0"/>
              </a:rPr>
              <a:t>Satisfying adalah kombinasi dari dua kata </a:t>
            </a:r>
            <a:r>
              <a:rPr lang="id-ID" b="1" dirty="0" smtClean="0">
                <a:latin typeface="Arial" pitchFamily="34" charset="0"/>
                <a:cs typeface="Arial" pitchFamily="34" charset="0"/>
              </a:rPr>
              <a:t>“satisfied”</a:t>
            </a:r>
            <a:r>
              <a:rPr lang="id-ID" dirty="0" smtClean="0">
                <a:latin typeface="Arial" pitchFamily="34" charset="0"/>
                <a:cs typeface="Arial" pitchFamily="34" charset="0"/>
              </a:rPr>
              <a:t> dan </a:t>
            </a:r>
            <a:r>
              <a:rPr lang="id-ID" b="1" dirty="0" smtClean="0">
                <a:latin typeface="Arial" pitchFamily="34" charset="0"/>
                <a:cs typeface="Arial" pitchFamily="34" charset="0"/>
              </a:rPr>
              <a:t>“sufficient”</a:t>
            </a:r>
            <a:r>
              <a:rPr lang="id-ID" dirty="0" smtClean="0">
                <a:latin typeface="Arial" pitchFamily="34" charset="0"/>
                <a:cs typeface="Arial" pitchFamily="34" charset="0"/>
              </a:rPr>
              <a:t> atau “memuaskan” dan “memadai” </a:t>
            </a:r>
            <a:endParaRPr lang="id-ID"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EMPAT JENIS KEPUTUSAN</a:t>
            </a:r>
            <a:endParaRPr lang="id-ID" b="1"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7</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lstStyle/>
          <a:p>
            <a:pPr marL="514350" indent="-514350">
              <a:buFont typeface="+mj-lt"/>
              <a:buAutoNum type="arabicPeriod"/>
            </a:pPr>
            <a:r>
              <a:rPr lang="id-ID" b="1" i="1" dirty="0" smtClean="0"/>
              <a:t>Structured decision, </a:t>
            </a:r>
            <a:r>
              <a:rPr lang="id-ID" dirty="0" smtClean="0"/>
              <a:t>adalah keputusan yang sudah terstruktur atau terpola, tidak memerlukan intuisi atau pemikiran khusus, misalnya keputusan dalam pelaksanaan pekerjaan rutin, misalnya pelaksanaan kebijakan potongan harga dst. Keputusan semacam ini biasanya dilakukan oleh manajemen tingkat bawah (lower management).</a:t>
            </a:r>
          </a:p>
          <a:p>
            <a:pPr marL="514350" indent="-514350">
              <a:buFont typeface="+mj-lt"/>
              <a:buAutoNum type="arabicPeriod"/>
            </a:pPr>
            <a:r>
              <a:rPr lang="id-ID" b="1" i="1" dirty="0" smtClean="0"/>
              <a:t>Nonstructured decision, </a:t>
            </a:r>
          </a:p>
          <a:p>
            <a:pPr marL="514350" indent="-514350">
              <a:buFont typeface="+mj-lt"/>
              <a:buAutoNum type="arabicPeriod"/>
            </a:pPr>
            <a:endParaRPr lang="id-ID" b="1"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EMPAT JENIS KEPUTUSAN</a:t>
            </a:r>
            <a:endParaRPr lang="id-ID" b="1"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8</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fontScale="85000" lnSpcReduction="10000"/>
          </a:bodyPr>
          <a:lstStyle/>
          <a:p>
            <a:pPr marL="514350" indent="-514350">
              <a:buFont typeface="+mj-lt"/>
              <a:buAutoNum type="arabicPeriod" startAt="2"/>
            </a:pPr>
            <a:r>
              <a:rPr lang="id-ID" b="1" i="1" dirty="0" smtClean="0">
                <a:latin typeface="Arial" pitchFamily="34" charset="0"/>
                <a:cs typeface="Arial" pitchFamily="34" charset="0"/>
              </a:rPr>
              <a:t>Nonstructured decision, </a:t>
            </a:r>
            <a:r>
              <a:rPr lang="id-ID" dirty="0" smtClean="0">
                <a:latin typeface="Arial" pitchFamily="34" charset="0"/>
                <a:cs typeface="Arial" pitchFamily="34" charset="0"/>
              </a:rPr>
              <a:t>adalah keputusan yang tidak didasarkan pada aturan yang bersifat baku. Keputusan semacam ini banyak dilakukan oleh manajemen tingkat atas (top-level management), misalnya keputusan untuk menghentikan produk tertentu, membuka cabang baru, meningkatkan anggaran pemasaran dst.</a:t>
            </a:r>
          </a:p>
          <a:p>
            <a:pPr marL="514350" indent="-514350">
              <a:buFont typeface="+mj-lt"/>
              <a:buAutoNum type="arabicPeriod" startAt="2"/>
            </a:pPr>
            <a:r>
              <a:rPr lang="id-ID" b="1" i="1" dirty="0" smtClean="0">
                <a:latin typeface="Arial" pitchFamily="34" charset="0"/>
                <a:cs typeface="Arial" pitchFamily="34" charset="0"/>
              </a:rPr>
              <a:t>Recurring decision</a:t>
            </a:r>
            <a:r>
              <a:rPr lang="id-ID" b="1" dirty="0" smtClean="0">
                <a:latin typeface="Arial" pitchFamily="34" charset="0"/>
                <a:cs typeface="Arial" pitchFamily="34" charset="0"/>
              </a:rPr>
              <a:t>, </a:t>
            </a:r>
            <a:r>
              <a:rPr lang="id-ID" dirty="0" smtClean="0">
                <a:latin typeface="Arial" pitchFamily="34" charset="0"/>
                <a:cs typeface="Arial" pitchFamily="34" charset="0"/>
              </a:rPr>
              <a:t>adalah keputusan dalam pelaksanaan pekerjaan rutin.</a:t>
            </a:r>
          </a:p>
          <a:p>
            <a:pPr marL="514350" indent="-514350">
              <a:buFont typeface="+mj-lt"/>
              <a:buAutoNum type="arabicPeriod" startAt="2"/>
            </a:pPr>
            <a:r>
              <a:rPr lang="id-ID" b="1" i="1" dirty="0" smtClean="0">
                <a:latin typeface="Arial" pitchFamily="34" charset="0"/>
                <a:cs typeface="Arial" pitchFamily="34" charset="0"/>
              </a:rPr>
              <a:t>Nonrecurring or ad hoc decision, </a:t>
            </a:r>
            <a:r>
              <a:rPr lang="id-ID" dirty="0" smtClean="0">
                <a:latin typeface="Arial" pitchFamily="34" charset="0"/>
                <a:cs typeface="Arial" pitchFamily="34" charset="0"/>
              </a:rPr>
              <a:t>adalah keputusan yang tidak sering dilakukan, serta dengan kriteria keputusan yang bisa berubah-ubah.</a:t>
            </a:r>
            <a:endParaRPr lang="id-ID" b="1" i="1" dirty="0" smtClean="0">
              <a:latin typeface="Arial" pitchFamily="34" charset="0"/>
              <a:cs typeface="Arial" pitchFamily="34" charset="0"/>
            </a:endParaRPr>
          </a:p>
          <a:p>
            <a:pPr marL="514350" indent="-514350">
              <a:buFont typeface="+mj-lt"/>
              <a:buAutoNum type="arabicPeriod" startAt="2"/>
            </a:pPr>
            <a:endParaRPr lang="id-ID" b="1" i="1"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EMPAT JENIS KEPUTUSAN</a:t>
            </a:r>
            <a:endParaRPr lang="id-ID" b="1"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9</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grpSp>
        <p:nvGrpSpPr>
          <p:cNvPr id="9" name="Group 8"/>
          <p:cNvGrpSpPr/>
          <p:nvPr/>
        </p:nvGrpSpPr>
        <p:grpSpPr>
          <a:xfrm>
            <a:off x="428596" y="785794"/>
            <a:ext cx="8143932" cy="5286412"/>
            <a:chOff x="285720" y="785794"/>
            <a:chExt cx="8143932" cy="5286412"/>
          </a:xfrm>
        </p:grpSpPr>
        <p:pic>
          <p:nvPicPr>
            <p:cNvPr id="2050" name="Picture 2"/>
            <p:cNvPicPr>
              <a:picLocks noChangeAspect="1" noChangeArrowheads="1"/>
            </p:cNvPicPr>
            <p:nvPr/>
          </p:nvPicPr>
          <p:blipFill>
            <a:blip r:embed="rId2"/>
            <a:srcRect l="71376" t="24414" r="12701" b="61914"/>
            <a:stretch>
              <a:fillRect/>
            </a:stretch>
          </p:blipFill>
          <p:spPr bwMode="auto">
            <a:xfrm>
              <a:off x="285720" y="1120829"/>
              <a:ext cx="2857488" cy="1379477"/>
            </a:xfrm>
            <a:prstGeom prst="rect">
              <a:avLst/>
            </a:prstGeom>
            <a:noFill/>
            <a:ln w="9525">
              <a:noFill/>
              <a:miter lim="800000"/>
              <a:headEnd/>
              <a:tailEnd/>
            </a:ln>
            <a:effectLst/>
          </p:spPr>
        </p:pic>
        <p:pic>
          <p:nvPicPr>
            <p:cNvPr id="8" name="Picture 2"/>
            <p:cNvPicPr>
              <a:picLocks noChangeAspect="1" noChangeArrowheads="1"/>
            </p:cNvPicPr>
            <p:nvPr/>
          </p:nvPicPr>
          <p:blipFill>
            <a:blip r:embed="rId2"/>
            <a:srcRect l="23060" t="24414" r="39605" b="9179"/>
            <a:stretch>
              <a:fillRect/>
            </a:stretch>
          </p:blipFill>
          <p:spPr bwMode="auto">
            <a:xfrm>
              <a:off x="3143240" y="785794"/>
              <a:ext cx="5286412" cy="5286412"/>
            </a:xfrm>
            <a:prstGeom prst="rect">
              <a:avLst/>
            </a:prstGeom>
            <a:noFill/>
            <a:ln w="9525">
              <a:noFill/>
              <a:miter lim="800000"/>
              <a:headEnd/>
              <a:tailEnd/>
            </a:ln>
            <a:effectLst/>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1419</TotalTime>
  <Words>1655</Words>
  <Application>Microsoft Office PowerPoint</Application>
  <PresentationFormat>On-screen Show (4:3)</PresentationFormat>
  <Paragraphs>212</Paragraphs>
  <Slides>33</Slides>
  <Notes>0</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Custom Design</vt:lpstr>
      <vt:lpstr>BAGIAN IV DECISION SUPPORT AND ARTIFICIAL INTELLIGENCE</vt:lpstr>
      <vt:lpstr>KEPUTUSAN BISNIS</vt:lpstr>
      <vt:lpstr>KEPUTUSAN BISNIS</vt:lpstr>
      <vt:lpstr>TAHAP KEPUTUSAN BISNIS</vt:lpstr>
      <vt:lpstr>TAHAP KEPUTUSAN BISNIS</vt:lpstr>
      <vt:lpstr>ALTERNATIF MODEL KEPUTUSAN BISNIS</vt:lpstr>
      <vt:lpstr>EMPAT JENIS KEPUTUSAN</vt:lpstr>
      <vt:lpstr>EMPAT JENIS KEPUTUSAN</vt:lpstr>
      <vt:lpstr>EMPAT JENIS KEPUTUSAN</vt:lpstr>
      <vt:lpstr>DECISION SUPPORT SYSTEMS</vt:lpstr>
      <vt:lpstr>DECISION SUPPORT SYSTEMS</vt:lpstr>
      <vt:lpstr>KOMPONEN DSS</vt:lpstr>
      <vt:lpstr>KOMPONEN DSS</vt:lpstr>
      <vt:lpstr>GEOGRAPHIC INFORMATION SYSTEM</vt:lpstr>
      <vt:lpstr>GEOGRAPHIC INFORMATION SYSTEM</vt:lpstr>
      <vt:lpstr>KLASIFIKASI AI</vt:lpstr>
      <vt:lpstr>EXPERT SYSTEMS (ES)</vt:lpstr>
      <vt:lpstr>Slide 18</vt:lpstr>
      <vt:lpstr>EXPERT SYSTEMS (ES)</vt:lpstr>
      <vt:lpstr>EXPERT SYSTEMS (ES)</vt:lpstr>
      <vt:lpstr>NEURAL NETWORK DAN FUZZY LOGIC</vt:lpstr>
      <vt:lpstr>NEURAL NETWORK DAN FUZZY LOGIC</vt:lpstr>
      <vt:lpstr>FUZZY LOGIC</vt:lpstr>
      <vt:lpstr>GENETIC  ALGORITHMS (GA)</vt:lpstr>
      <vt:lpstr>GENETIC  ALGORITHMS (GA)</vt:lpstr>
      <vt:lpstr>GENETIC  ALGORITHMS (GA)</vt:lpstr>
      <vt:lpstr>INTELLIGENCE AGENTS (IA)</vt:lpstr>
      <vt:lpstr>INTELLIGENCE AGENTS (IA)</vt:lpstr>
      <vt:lpstr>INTELLIGENCE AGENTS (IA)</vt:lpstr>
      <vt:lpstr>INTELLIGENCE AGENTS (IA)</vt:lpstr>
      <vt:lpstr>MULTI-AGENT SYSTEMS  DAN AGENT-BASED MODELING</vt:lpstr>
      <vt:lpstr>MULTI-AGENT SYSTEMS  DAN AGENT-BASED MODELING</vt:lpstr>
      <vt:lpstr>TERIMAKASIH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lenovo</cp:lastModifiedBy>
  <cp:revision>214</cp:revision>
  <dcterms:created xsi:type="dcterms:W3CDTF">2015-03-15T07:45:02Z</dcterms:created>
  <dcterms:modified xsi:type="dcterms:W3CDTF">2015-04-13T06:56:58Z</dcterms:modified>
</cp:coreProperties>
</file>