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6" r:id="rId19"/>
    <p:sldId id="287" r:id="rId20"/>
    <p:sldId id="289" r:id="rId21"/>
    <p:sldId id="290" r:id="rId22"/>
    <p:sldId id="288" r:id="rId23"/>
    <p:sldId id="291" r:id="rId24"/>
    <p:sldId id="292" r:id="rId25"/>
    <p:sldId id="293" r:id="rId26"/>
    <p:sldId id="294" r:id="rId27"/>
    <p:sldId id="295" r:id="rId28"/>
    <p:sldId id="296" r:id="rId29"/>
    <p:sldId id="297" r:id="rId30"/>
    <p:sldId id="298" r:id="rId31"/>
    <p:sldId id="299" r:id="rId32"/>
    <p:sldId id="300" r:id="rId33"/>
    <p:sldId id="302" r:id="rId34"/>
    <p:sldId id="301" r:id="rId35"/>
    <p:sldId id="303" r:id="rId36"/>
    <p:sldId id="304" r:id="rId37"/>
    <p:sldId id="305" r:id="rId38"/>
    <p:sldId id="306" r:id="rId39"/>
    <p:sldId id="269"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28404-2F1A-473C-842D-F26D3F07D154}" type="datetimeFigureOut">
              <a:rPr lang="id-ID" smtClean="0"/>
              <a:pPr/>
              <a:t>06/04/2015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69C0C-70BC-453A-BC6A-740710DEED7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
        <p:nvSpPr>
          <p:cNvPr id="7"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8" name="Footer Placeholder 4"/>
          <p:cNvSpPr txBox="1">
            <a:spLocks/>
          </p:cNvSpPr>
          <p:nvPr userDrawn="1"/>
        </p:nvSpPr>
        <p:spPr>
          <a:xfrm>
            <a:off x="7358082"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14356"/>
          </a:xfrm>
        </p:spPr>
        <p:txBody>
          <a:bodyPr/>
          <a:lstStyle/>
          <a:p>
            <a:r>
              <a:rPr lang="en-US" smtClean="0"/>
              <a:t>Click to edit Master title style</a:t>
            </a:r>
            <a:endParaRPr lang="id-ID"/>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459BA9F3-8942-46F3-BAEF-2C2175FEA74D}" type="slidenum">
              <a:rPr lang="id-ID" smtClean="0"/>
              <a:pPr/>
              <a:t>‹#›</a:t>
            </a:fld>
            <a:endParaRPr lang="id-ID"/>
          </a:p>
        </p:txBody>
      </p:sp>
      <p:sp>
        <p:nvSpPr>
          <p:cNvPr id="9"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10" name="Footer Placeholder 4"/>
          <p:cNvSpPr txBox="1">
            <a:spLocks/>
          </p:cNvSpPr>
          <p:nvPr userDrawn="1"/>
        </p:nvSpPr>
        <p:spPr>
          <a:xfrm>
            <a:off x="7429520"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
        <p:nvSpPr>
          <p:cNvPr id="11" name="Content Placeholder 2"/>
          <p:cNvSpPr>
            <a:spLocks noGrp="1"/>
          </p:cNvSpPr>
          <p:nvPr>
            <p:ph idx="1"/>
          </p:nvPr>
        </p:nvSpPr>
        <p:spPr>
          <a:xfrm>
            <a:off x="457200" y="928670"/>
            <a:ext cx="8229600" cy="519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cxnSp>
        <p:nvCxnSpPr>
          <p:cNvPr id="13" name="Straight Connector 12"/>
          <p:cNvCxnSpPr/>
          <p:nvPr userDrawn="1"/>
        </p:nvCxnSpPr>
        <p:spPr>
          <a:xfrm>
            <a:off x="357158" y="6215082"/>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06/04/2015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id-ID"/>
          </a:p>
        </p:txBody>
      </p:sp>
      <p:sp>
        <p:nvSpPr>
          <p:cNvPr id="8" name="Footer Placeholder 7"/>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9" name="Slide Number Placeholder 8"/>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id-ID"/>
          </a:p>
        </p:txBody>
      </p:sp>
      <p:sp>
        <p:nvSpPr>
          <p:cNvPr id="4" name="Footer Placeholder 3"/>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5" name="Slide Number Placeholder 4"/>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id-ID"/>
          </a:p>
        </p:txBody>
      </p:sp>
      <p:sp>
        <p:nvSpPr>
          <p:cNvPr id="3" name="Footer Placeholder 2"/>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4" name="Slide Number Placeholder 3"/>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solidFill>
            <a:schemeClr val="accent6">
              <a:lumMod val="60000"/>
              <a:lumOff val="40000"/>
            </a:schemeClr>
          </a:solidFill>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928670"/>
            <a:ext cx="8229600" cy="519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4"/>
          </p:nvPr>
        </p:nvSpPr>
        <p:spPr>
          <a:xfrm>
            <a:off x="8286776" y="6356350"/>
            <a:ext cx="4000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BA9F3-8942-46F3-BAEF-2C2175FEA74D}" type="slidenum">
              <a:rPr lang="id-ID" smtClean="0"/>
              <a:pPr/>
              <a:t>‹#›</a:t>
            </a:fld>
            <a:endParaRPr lang="id-ID"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49CE-013C-4AAC-9B81-70A959FCC7AB}" type="datetimeFigureOut">
              <a:rPr lang="id-ID" smtClean="0"/>
              <a:pPr/>
              <a:t>06/04/2015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3763-F145-420D-AEE5-59A501E4E41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hyperlink" Target="http://www.businessobject.com/" TargetMode="External"/><Relationship Id="rId1" Type="http://schemas.openxmlformats.org/officeDocument/2006/relationships/slideLayout" Target="../slideLayouts/slideLayout2.xml"/><Relationship Id="rId5" Type="http://schemas.openxmlformats.org/officeDocument/2006/relationships/hyperlink" Target="http://www.informatica.com/" TargetMode="External"/><Relationship Id="rId4" Type="http://schemas.openxmlformats.org/officeDocument/2006/relationships/hyperlink" Target="http://www.cogno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116"/>
            <a:ext cx="9144000" cy="1500198"/>
          </a:xfrm>
        </p:spPr>
        <p:txBody>
          <a:bodyPr>
            <a:normAutofit/>
          </a:bodyPr>
          <a:lstStyle/>
          <a:p>
            <a:r>
              <a:rPr lang="id-ID" dirty="0" smtClean="0"/>
              <a:t>BAGIAN III</a:t>
            </a:r>
            <a:br>
              <a:rPr lang="id-ID" dirty="0" smtClean="0"/>
            </a:br>
            <a:r>
              <a:rPr lang="id-ID" dirty="0" smtClean="0"/>
              <a:t>MEMBANGUN INTELEGENSI BISNIS</a:t>
            </a:r>
            <a:endParaRPr lang="id-ID" dirty="0"/>
          </a:p>
        </p:txBody>
      </p:sp>
      <p:sp>
        <p:nvSpPr>
          <p:cNvPr id="4" name="Slide Number Placeholder 3"/>
          <p:cNvSpPr>
            <a:spLocks noGrp="1"/>
          </p:cNvSpPr>
          <p:nvPr>
            <p:ph type="sldNum" sz="quarter" idx="12"/>
          </p:nvPr>
        </p:nvSpPr>
        <p:spPr/>
        <p:txBody>
          <a:bodyPr/>
          <a:lstStyle/>
          <a:p>
            <a:fld id="{459BA9F3-8942-46F3-BAEF-2C2175FEA74D}" type="slidenum">
              <a:rPr lang="id-ID" smtClean="0"/>
              <a:pPr/>
              <a:t>1</a:t>
            </a:fld>
            <a:endParaRPr lang="id-ID"/>
          </a:p>
        </p:txBody>
      </p:sp>
      <p:sp>
        <p:nvSpPr>
          <p:cNvPr id="5" name="Footer Placeholder 4"/>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CONTOH DATA BASE RELATIONAL</a:t>
            </a:r>
            <a:endParaRPr lang="id-ID" sz="3200"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1071546"/>
            <a:ext cx="8229600" cy="4643470"/>
          </a:xfrm>
        </p:spPr>
        <p:txBody>
          <a:bodyPr>
            <a:normAutofit/>
          </a:bodyPr>
          <a:lstStyle/>
          <a:p>
            <a:r>
              <a:rPr lang="id-ID" dirty="0" smtClean="0">
                <a:latin typeface="Arial" pitchFamily="34" charset="0"/>
                <a:cs typeface="Arial" pitchFamily="34" charset="0"/>
              </a:rPr>
              <a:t>Dalam contoh relational databases di atas, perusahaan memiliki lima file dengan data yang bisa saling dihubungkan.</a:t>
            </a:r>
          </a:p>
          <a:p>
            <a:r>
              <a:rPr lang="id-ID" dirty="0" smtClean="0">
                <a:latin typeface="Arial" pitchFamily="34" charset="0"/>
                <a:cs typeface="Arial" pitchFamily="34" charset="0"/>
              </a:rPr>
              <a:t>Dalam </a:t>
            </a:r>
            <a:r>
              <a:rPr lang="id-ID" i="1" dirty="0" smtClean="0">
                <a:latin typeface="Arial" pitchFamily="34" charset="0"/>
                <a:cs typeface="Arial" pitchFamily="34" charset="0"/>
              </a:rPr>
              <a:t>order file </a:t>
            </a:r>
            <a:r>
              <a:rPr lang="id-ID" dirty="0" smtClean="0">
                <a:latin typeface="Arial" pitchFamily="34" charset="0"/>
                <a:cs typeface="Arial" pitchFamily="34" charset="0"/>
              </a:rPr>
              <a:t>terdapat data sbb:</a:t>
            </a:r>
          </a:p>
          <a:p>
            <a:pPr marL="914400" lvl="1" indent="-514350">
              <a:buFont typeface="+mj-lt"/>
              <a:buAutoNum type="arabicPeriod"/>
            </a:pPr>
            <a:r>
              <a:rPr lang="id-ID" sz="3200" i="1" dirty="0" smtClean="0">
                <a:latin typeface="Arial" pitchFamily="34" charset="0"/>
                <a:cs typeface="Arial" pitchFamily="34" charset="0"/>
              </a:rPr>
              <a:t>Customer number </a:t>
            </a:r>
            <a:r>
              <a:rPr lang="id-ID" sz="3200" dirty="0" smtClean="0">
                <a:latin typeface="Arial" pitchFamily="34" charset="0"/>
                <a:cs typeface="Arial" pitchFamily="34" charset="0"/>
              </a:rPr>
              <a:t>(dari </a:t>
            </a:r>
            <a:r>
              <a:rPr lang="id-ID" sz="3200" i="1" dirty="0" smtClean="0">
                <a:latin typeface="Arial" pitchFamily="34" charset="0"/>
                <a:cs typeface="Arial" pitchFamily="34" charset="0"/>
              </a:rPr>
              <a:t>customer file</a:t>
            </a:r>
            <a:r>
              <a:rPr lang="id-ID" sz="3200" dirty="0" smtClean="0">
                <a:latin typeface="Arial" pitchFamily="34" charset="0"/>
                <a:cs typeface="Arial" pitchFamily="34" charset="0"/>
              </a:rPr>
              <a:t>)</a:t>
            </a:r>
            <a:r>
              <a:rPr lang="id-ID" sz="3200" i="1" dirty="0" smtClean="0">
                <a:latin typeface="Arial" pitchFamily="34" charset="0"/>
                <a:cs typeface="Arial" pitchFamily="34" charset="0"/>
              </a:rPr>
              <a:t> </a:t>
            </a:r>
          </a:p>
          <a:p>
            <a:pPr marL="914400" lvl="1" indent="-514350">
              <a:buFont typeface="+mj-lt"/>
              <a:buAutoNum type="arabicPeriod"/>
            </a:pPr>
            <a:r>
              <a:rPr lang="id-ID" sz="3200" i="1" dirty="0" smtClean="0">
                <a:latin typeface="Arial" pitchFamily="34" charset="0"/>
                <a:cs typeface="Arial" pitchFamily="34" charset="0"/>
              </a:rPr>
              <a:t>Concrete type (</a:t>
            </a:r>
            <a:r>
              <a:rPr lang="id-ID" sz="3200" dirty="0" smtClean="0">
                <a:latin typeface="Arial" pitchFamily="34" charset="0"/>
                <a:cs typeface="Arial" pitchFamily="34" charset="0"/>
              </a:rPr>
              <a:t>dari</a:t>
            </a:r>
            <a:r>
              <a:rPr lang="id-ID" sz="3200" i="1" dirty="0" smtClean="0">
                <a:latin typeface="Arial" pitchFamily="34" charset="0"/>
                <a:cs typeface="Arial" pitchFamily="34" charset="0"/>
              </a:rPr>
              <a:t> concrete file)</a:t>
            </a:r>
          </a:p>
          <a:p>
            <a:pPr marL="914400" lvl="1" indent="-514350">
              <a:buFont typeface="+mj-lt"/>
              <a:buAutoNum type="arabicPeriod"/>
            </a:pPr>
            <a:r>
              <a:rPr lang="id-ID" sz="3200" i="1" dirty="0" smtClean="0">
                <a:latin typeface="Arial" pitchFamily="34" charset="0"/>
                <a:cs typeface="Arial" pitchFamily="34" charset="0"/>
              </a:rPr>
              <a:t>Driver ID (</a:t>
            </a:r>
            <a:r>
              <a:rPr lang="id-ID" sz="3200" dirty="0" smtClean="0">
                <a:latin typeface="Arial" pitchFamily="34" charset="0"/>
                <a:cs typeface="Arial" pitchFamily="34" charset="0"/>
              </a:rPr>
              <a:t>dari</a:t>
            </a:r>
            <a:r>
              <a:rPr lang="id-ID" sz="3200" i="1" dirty="0" smtClean="0">
                <a:latin typeface="Arial" pitchFamily="34" charset="0"/>
                <a:cs typeface="Arial" pitchFamily="34" charset="0"/>
              </a:rPr>
              <a:t> employee file) </a:t>
            </a:r>
          </a:p>
          <a:p>
            <a:pPr marL="914400" lvl="1" indent="-514350">
              <a:buFont typeface="+mj-lt"/>
              <a:buAutoNum type="arabicPeriod"/>
            </a:pPr>
            <a:r>
              <a:rPr lang="id-ID" sz="3200" i="1" dirty="0" smtClean="0">
                <a:latin typeface="Arial" pitchFamily="34" charset="0"/>
                <a:cs typeface="Arial" pitchFamily="34" charset="0"/>
              </a:rPr>
              <a:t>Truck number (</a:t>
            </a:r>
            <a:r>
              <a:rPr lang="id-ID" sz="3200" dirty="0" smtClean="0">
                <a:latin typeface="Arial" pitchFamily="34" charset="0"/>
                <a:cs typeface="Arial" pitchFamily="34" charset="0"/>
              </a:rPr>
              <a:t>dari</a:t>
            </a:r>
            <a:r>
              <a:rPr lang="id-ID" sz="3200" i="1" dirty="0" smtClean="0">
                <a:latin typeface="Arial" pitchFamily="34" charset="0"/>
                <a:cs typeface="Arial" pitchFamily="34" charset="0"/>
              </a:rPr>
              <a:t> truck file)</a:t>
            </a:r>
            <a:endParaRPr lang="id-ID" sz="3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DATA DICTIONARY</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i="1" dirty="0" smtClean="0"/>
              <a:t>Data dictionary</a:t>
            </a:r>
            <a:r>
              <a:rPr lang="id-ID" i="1" dirty="0" smtClean="0"/>
              <a:t> </a:t>
            </a:r>
            <a:r>
              <a:rPr lang="id-ID" dirty="0" smtClean="0"/>
              <a:t>adalah karakteristik data dalam suatu field atau kolom dalam database, misalnya </a:t>
            </a:r>
            <a:r>
              <a:rPr lang="id-ID" i="1" dirty="0" smtClean="0"/>
              <a:t>data dictionary </a:t>
            </a:r>
            <a:r>
              <a:rPr lang="id-ID" dirty="0" smtClean="0"/>
              <a:t>untuk nomor telpon pelanggan dalam file pelanggan memerlukan 10 digit, tanggal rekrutmen pelanggan memerlukan bulan, tanggal, dan tahun dan seterusnya.</a:t>
            </a:r>
          </a:p>
          <a:p>
            <a:r>
              <a:rPr lang="id-ID" dirty="0" smtClean="0"/>
              <a:t>Dalam </a:t>
            </a:r>
            <a:r>
              <a:rPr lang="id-ID" b="1" i="1" dirty="0" smtClean="0"/>
              <a:t>relational database, </a:t>
            </a:r>
            <a:r>
              <a:rPr lang="id-ID" dirty="0" smtClean="0"/>
              <a:t>ditentukan tautan atau ties untuk menunjukkan hubungan antar file dalam database.</a:t>
            </a:r>
            <a:endParaRPr lang="id-ID"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PRIMARY KEY DAN FOREIGN KEY</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i="1" dirty="0" smtClean="0"/>
              <a:t>Primary key </a:t>
            </a:r>
            <a:r>
              <a:rPr lang="id-ID" dirty="0" smtClean="0"/>
              <a:t>ada suatu field yang digunakan untuk menandai setiap record secara unik, misalnya nomor pesanan untuk file pesanan, nomor pelanggan untuk file pelanggan. </a:t>
            </a:r>
          </a:p>
          <a:p>
            <a:r>
              <a:rPr lang="id-ID" dirty="0" smtClean="0"/>
              <a:t>Perbedaan database dengan spreadsheet, database bekerja berbasis logika sedangkan spreadsheet bekerja berbasis fisik.</a:t>
            </a:r>
          </a:p>
          <a:p>
            <a:r>
              <a:rPr lang="id-ID" b="1" i="1" dirty="0" smtClean="0"/>
              <a:t>Foreign key, </a:t>
            </a:r>
            <a:r>
              <a:rPr lang="id-ID" dirty="0" smtClean="0"/>
              <a:t>adalah primary key yang muncul dalam file lain sebagai basis tautan data.</a:t>
            </a:r>
            <a:r>
              <a:rPr lang="id-ID" i="1" dirty="0" smtClean="0"/>
              <a:t> </a:t>
            </a:r>
            <a:endParaRPr lang="id-ID"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PRIMARY KEY DAN FOREIGN KEY</a:t>
            </a:r>
            <a:endParaRPr lang="id-ID" sz="3200"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8" name="Group 7"/>
          <p:cNvGrpSpPr/>
          <p:nvPr/>
        </p:nvGrpSpPr>
        <p:grpSpPr>
          <a:xfrm>
            <a:off x="548652" y="714355"/>
            <a:ext cx="8238190" cy="5429289"/>
            <a:chOff x="548652" y="714355"/>
            <a:chExt cx="8238190" cy="5429289"/>
          </a:xfrm>
        </p:grpSpPr>
        <p:pic>
          <p:nvPicPr>
            <p:cNvPr id="1026" name="Picture 2"/>
            <p:cNvPicPr>
              <a:picLocks noChangeAspect="1" noChangeArrowheads="1"/>
            </p:cNvPicPr>
            <p:nvPr/>
          </p:nvPicPr>
          <p:blipFill>
            <a:blip r:embed="rId2"/>
            <a:srcRect l="33157" t="23437" r="13773" b="39453"/>
            <a:stretch>
              <a:fillRect/>
            </a:stretch>
          </p:blipFill>
          <p:spPr bwMode="auto">
            <a:xfrm>
              <a:off x="642910" y="714355"/>
              <a:ext cx="8143932" cy="4271023"/>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12451" t="25111" r="69238" b="64844"/>
            <a:stretch>
              <a:fillRect/>
            </a:stretch>
          </p:blipFill>
          <p:spPr bwMode="auto">
            <a:xfrm>
              <a:off x="548652" y="4929198"/>
              <a:ext cx="2951778" cy="1214446"/>
            </a:xfrm>
            <a:prstGeom prst="rect">
              <a:avLst/>
            </a:prstGeom>
            <a:noFill/>
            <a:ln w="9525">
              <a:noFill/>
              <a:miter lim="800000"/>
              <a:headEnd/>
              <a:tailEnd/>
            </a:ln>
            <a:effec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INTEGRITAS DATA</a:t>
            </a:r>
            <a:endParaRPr lang="id-ID"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t>Dengan definisi struktur logika informasi dalam </a:t>
            </a:r>
            <a:r>
              <a:rPr lang="id-ID" i="1" dirty="0" smtClean="0"/>
              <a:t>relational database, </a:t>
            </a:r>
            <a:r>
              <a:rPr lang="id-ID" dirty="0" smtClean="0"/>
              <a:t>integritas data atau kualitas informasi akan lebih terjamin. </a:t>
            </a:r>
          </a:p>
          <a:p>
            <a:r>
              <a:rPr lang="id-ID" dirty="0" smtClean="0"/>
              <a:t>Contoh: nomor pelanggan adalah </a:t>
            </a:r>
            <a:r>
              <a:rPr lang="id-ID" i="1" dirty="0" smtClean="0"/>
              <a:t>primary key </a:t>
            </a:r>
            <a:r>
              <a:rPr lang="id-ID" dirty="0" smtClean="0"/>
              <a:t>pada file pelanggan dan </a:t>
            </a:r>
            <a:r>
              <a:rPr lang="id-ID" i="1" dirty="0" smtClean="0"/>
              <a:t>foreign key </a:t>
            </a:r>
            <a:r>
              <a:rPr lang="id-ID" dirty="0" smtClean="0"/>
              <a:t>pada file pesanan, ini bermakna (1) </a:t>
            </a:r>
            <a:r>
              <a:rPr lang="id-ID" i="1" dirty="0" smtClean="0"/>
              <a:t> </a:t>
            </a:r>
            <a:r>
              <a:rPr lang="id-ID" dirty="0" smtClean="0"/>
              <a:t>tidak mungkin ada dua pelanggan dengan nomor pelanggan yang sama, dan (2) nomor pelanggan dalam file pesanan adalah sama dengan nomor pelanggan pada file pelanggan.</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2800" b="1" dirty="0" smtClean="0">
                <a:latin typeface="Arial" pitchFamily="34" charset="0"/>
                <a:cs typeface="Arial" pitchFamily="34" charset="0"/>
              </a:rPr>
              <a:t>DATABASE MANAGEMENT SYSTEMS (DBMS)</a:t>
            </a:r>
            <a:endParaRPr lang="id-ID" sz="28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dirty="0" smtClean="0"/>
              <a:t>DBMS </a:t>
            </a:r>
            <a:r>
              <a:rPr lang="id-ID" dirty="0" smtClean="0"/>
              <a:t>adalah sistem untuk mengelola database, berfungsi untuk menfasilitasi kebutuhan informasi pengguna database. </a:t>
            </a:r>
          </a:p>
          <a:p>
            <a:r>
              <a:rPr lang="id-ID" b="1" dirty="0" smtClean="0"/>
              <a:t>Physical view</a:t>
            </a:r>
            <a:r>
              <a:rPr lang="id-ID" dirty="0" smtClean="0"/>
              <a:t> adalah konsep penyimpanan data secara fisik dalam perangkat penyimpan data.</a:t>
            </a:r>
          </a:p>
          <a:p>
            <a:r>
              <a:rPr lang="id-ID" b="1" dirty="0" smtClean="0"/>
              <a:t>Logical view </a:t>
            </a:r>
            <a:r>
              <a:rPr lang="id-ID" dirty="0" smtClean="0"/>
              <a:t>adalah konsep penyajian informasi untuk memenuhi kebutuhan informasi pengguna database yang bersifat spesifik.</a:t>
            </a:r>
            <a:endParaRPr lang="id-ID"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2800" b="1" dirty="0" smtClean="0">
                <a:latin typeface="Arial" pitchFamily="34" charset="0"/>
                <a:cs typeface="Arial" pitchFamily="34" charset="0"/>
              </a:rPr>
              <a:t>DATABASE MANAGEMENT SYSTEMS (DBMS)</a:t>
            </a:r>
            <a:endParaRPr lang="id-ID" sz="28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17" name="Group 16"/>
          <p:cNvGrpSpPr/>
          <p:nvPr/>
        </p:nvGrpSpPr>
        <p:grpSpPr>
          <a:xfrm>
            <a:off x="214282" y="783046"/>
            <a:ext cx="8693455" cy="5217722"/>
            <a:chOff x="214282" y="783046"/>
            <a:chExt cx="8693455" cy="5217722"/>
          </a:xfrm>
        </p:grpSpPr>
        <p:pic>
          <p:nvPicPr>
            <p:cNvPr id="8" name="Picture 2"/>
            <p:cNvPicPr>
              <a:picLocks noChangeAspect="1" noChangeArrowheads="1"/>
            </p:cNvPicPr>
            <p:nvPr/>
          </p:nvPicPr>
          <p:blipFill>
            <a:blip r:embed="rId2"/>
            <a:srcRect l="71045" t="74219" r="10644" b="13086"/>
            <a:stretch>
              <a:fillRect/>
            </a:stretch>
          </p:blipFill>
          <p:spPr bwMode="auto">
            <a:xfrm>
              <a:off x="6572264" y="4714884"/>
              <a:ext cx="2335473" cy="121444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l="13916" t="25390" r="28955" b="13086"/>
            <a:stretch>
              <a:fillRect/>
            </a:stretch>
          </p:blipFill>
          <p:spPr bwMode="auto">
            <a:xfrm>
              <a:off x="214282" y="783046"/>
              <a:ext cx="6460036" cy="5217722"/>
            </a:xfrm>
            <a:prstGeom prst="rect">
              <a:avLst/>
            </a:prstGeom>
            <a:noFill/>
            <a:ln w="9525">
              <a:noFill/>
              <a:miter lim="800000"/>
              <a:headEnd/>
              <a:tailEnd/>
            </a:ln>
            <a:effectLst/>
          </p:spPr>
        </p:pic>
        <p:pic>
          <p:nvPicPr>
            <p:cNvPr id="13" name="Picture 2"/>
            <p:cNvPicPr>
              <a:picLocks noChangeAspect="1" noChangeArrowheads="1"/>
            </p:cNvPicPr>
            <p:nvPr/>
          </p:nvPicPr>
          <p:blipFill>
            <a:blip r:embed="rId2"/>
            <a:srcRect l="72510" t="41098" r="12463" b="36271"/>
            <a:stretch>
              <a:fillRect/>
            </a:stretch>
          </p:blipFill>
          <p:spPr bwMode="auto">
            <a:xfrm>
              <a:off x="6617870" y="2071678"/>
              <a:ext cx="1770960" cy="2000264"/>
            </a:xfrm>
            <a:prstGeom prst="rect">
              <a:avLst/>
            </a:prstGeom>
            <a:noFill/>
            <a:ln w="9525">
              <a:noFill/>
              <a:miter lim="800000"/>
              <a:headEnd/>
              <a:tailEnd/>
            </a:ln>
            <a:effectLst/>
          </p:spPr>
        </p:pic>
        <p:cxnSp>
          <p:nvCxnSpPr>
            <p:cNvPr id="16" name="Straight Connector 15"/>
            <p:cNvCxnSpPr/>
            <p:nvPr/>
          </p:nvCxnSpPr>
          <p:spPr>
            <a:xfrm>
              <a:off x="6174252" y="3214686"/>
              <a:ext cx="71438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Autofit/>
          </a:bodyPr>
          <a:lstStyle/>
          <a:p>
            <a:r>
              <a:rPr lang="id-ID" dirty="0" smtClean="0">
                <a:latin typeface="Arial" pitchFamily="34" charset="0"/>
                <a:cs typeface="Arial" pitchFamily="34" charset="0"/>
              </a:rPr>
              <a:t>DBMS terdiri dari lima komponen software penting, yaitu:</a:t>
            </a:r>
          </a:p>
          <a:p>
            <a:pPr marL="914400" lvl="1" indent="-514350">
              <a:buFont typeface="+mj-lt"/>
              <a:buAutoNum type="arabicPeriod"/>
            </a:pPr>
            <a:r>
              <a:rPr lang="id-ID" sz="3200" dirty="0" smtClean="0">
                <a:latin typeface="Arial" pitchFamily="34" charset="0"/>
                <a:cs typeface="Arial" pitchFamily="34" charset="0"/>
              </a:rPr>
              <a:t>DBMS engine</a:t>
            </a:r>
          </a:p>
          <a:p>
            <a:pPr marL="914400" lvl="1" indent="-514350">
              <a:buFont typeface="+mj-lt"/>
              <a:buAutoNum type="arabicPeriod"/>
            </a:pPr>
            <a:r>
              <a:rPr lang="id-ID" sz="3200" dirty="0" smtClean="0">
                <a:latin typeface="Arial" pitchFamily="34" charset="0"/>
                <a:cs typeface="Arial" pitchFamily="34" charset="0"/>
              </a:rPr>
              <a:t>Data definition subsystem, untuk membuat dan menentukan struktur database.</a:t>
            </a:r>
          </a:p>
          <a:p>
            <a:pPr marL="914400" lvl="1" indent="-514350">
              <a:buFont typeface="+mj-lt"/>
              <a:buAutoNum type="arabicPeriod"/>
            </a:pPr>
            <a:r>
              <a:rPr lang="id-ID" sz="3200" dirty="0" smtClean="0">
                <a:latin typeface="Arial" pitchFamily="34" charset="0"/>
                <a:cs typeface="Arial" pitchFamily="34" charset="0"/>
              </a:rPr>
              <a:t>Data manipulation subsystem, untuk menambah, mengubah, dan menghapus data dalam database.</a:t>
            </a:r>
          </a:p>
        </p:txBody>
      </p:sp>
      <p:sp>
        <p:nvSpPr>
          <p:cNvPr id="6" name="Title 1"/>
          <p:cNvSpPr>
            <a:spLocks noGrp="1"/>
          </p:cNvSpPr>
          <p:nvPr>
            <p:ph type="ctrTitle"/>
          </p:nvPr>
        </p:nvSpPr>
        <p:spPr/>
        <p:txBody>
          <a:bodyPr>
            <a:noAutofit/>
          </a:bodyPr>
          <a:lstStyle/>
          <a:p>
            <a:r>
              <a:rPr lang="id-ID" sz="2800" b="1" dirty="0" smtClean="0">
                <a:latin typeface="Arial" pitchFamily="34" charset="0"/>
                <a:cs typeface="Arial" pitchFamily="34" charset="0"/>
              </a:rPr>
              <a:t>DATABASE MANAGEMENT SYSTEMS (DBMS)</a:t>
            </a:r>
            <a:endParaRPr lang="id-ID" sz="2800" b="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Autofit/>
          </a:bodyPr>
          <a:lstStyle/>
          <a:p>
            <a:pPr marL="914400" lvl="1" indent="-514350">
              <a:buFont typeface="+mj-lt"/>
              <a:buAutoNum type="arabicPeriod" startAt="4"/>
            </a:pPr>
            <a:r>
              <a:rPr lang="id-ID" sz="2600" dirty="0" smtClean="0">
                <a:latin typeface="Arial" pitchFamily="34" charset="0"/>
                <a:cs typeface="Arial" pitchFamily="34" charset="0"/>
              </a:rPr>
              <a:t>Application generation subsystem, untuk mengembangkan program aplikasi pendukung sistem database.</a:t>
            </a:r>
          </a:p>
          <a:p>
            <a:pPr marL="914400" lvl="1" indent="-514350">
              <a:buFont typeface="+mj-lt"/>
              <a:buAutoNum type="arabicPeriod" startAt="4"/>
            </a:pPr>
            <a:r>
              <a:rPr lang="id-ID" sz="2600" dirty="0" smtClean="0">
                <a:latin typeface="Arial" pitchFamily="34" charset="0"/>
                <a:cs typeface="Arial" pitchFamily="34" charset="0"/>
              </a:rPr>
              <a:t>Data administration subsystem, untuk mengadministrasikan keseluruhan sistem database, misalnya backup and recovery, security management, query optimization, concurrency control, dan change management.</a:t>
            </a:r>
          </a:p>
          <a:p>
            <a:pPr marL="1314450" lvl="2" indent="-414338"/>
            <a:r>
              <a:rPr lang="id-ID" sz="2600" b="1" dirty="0" smtClean="0">
                <a:latin typeface="Arial" pitchFamily="34" charset="0"/>
                <a:cs typeface="Arial" pitchFamily="34" charset="0"/>
              </a:rPr>
              <a:t>Backup and recovery facilities </a:t>
            </a:r>
            <a:r>
              <a:rPr lang="id-ID" sz="2600" dirty="0" smtClean="0">
                <a:latin typeface="Arial" pitchFamily="34" charset="0"/>
                <a:cs typeface="Arial" pitchFamily="34" charset="0"/>
              </a:rPr>
              <a:t>– adalah fasilitas untuk (1) backup informasi/data secara periodik, (2) pemulihan informasi/data dalam hal terjadi kerusakan data.</a:t>
            </a:r>
          </a:p>
          <a:p>
            <a:pPr marL="514350" indent="-514350">
              <a:buNone/>
            </a:pPr>
            <a:endParaRPr lang="id-ID" sz="2600" dirty="0" smtClean="0">
              <a:latin typeface="Arial" pitchFamily="34" charset="0"/>
              <a:cs typeface="Arial" pitchFamily="34" charset="0"/>
            </a:endParaRPr>
          </a:p>
          <a:p>
            <a:pPr marL="914400" lvl="1" indent="-514350">
              <a:buFont typeface="+mj-lt"/>
              <a:buAutoNum type="arabicPeriod" startAt="4"/>
            </a:pPr>
            <a:endParaRPr lang="id-ID" sz="2600" dirty="0">
              <a:latin typeface="Arial" pitchFamily="34" charset="0"/>
              <a:cs typeface="Arial" pitchFamily="34" charset="0"/>
            </a:endParaRPr>
          </a:p>
        </p:txBody>
      </p:sp>
      <p:sp>
        <p:nvSpPr>
          <p:cNvPr id="6" name="Title 1"/>
          <p:cNvSpPr>
            <a:spLocks noGrp="1"/>
          </p:cNvSpPr>
          <p:nvPr>
            <p:ph type="ctrTitle"/>
          </p:nvPr>
        </p:nvSpPr>
        <p:spPr/>
        <p:txBody>
          <a:bodyPr>
            <a:noAutofit/>
          </a:bodyPr>
          <a:lstStyle/>
          <a:p>
            <a:r>
              <a:rPr lang="id-ID" sz="2800" b="1" dirty="0" smtClean="0">
                <a:latin typeface="Arial" pitchFamily="34" charset="0"/>
                <a:cs typeface="Arial" pitchFamily="34" charset="0"/>
              </a:rPr>
              <a:t>DATABASE MANAGEMENT SYSTEMS (DBMS)</a:t>
            </a:r>
            <a:endParaRPr lang="id-ID" sz="2800"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785794"/>
            <a:ext cx="8229600" cy="5357850"/>
          </a:xfrm>
        </p:spPr>
        <p:txBody>
          <a:bodyPr>
            <a:noAutofit/>
          </a:bodyPr>
          <a:lstStyle/>
          <a:p>
            <a:pPr marL="1314450" lvl="2" indent="-414338"/>
            <a:r>
              <a:rPr lang="id-ID" sz="2600" b="1" i="1" dirty="0" smtClean="0">
                <a:latin typeface="Arial" pitchFamily="34" charset="0"/>
                <a:cs typeface="Arial" pitchFamily="34" charset="0"/>
              </a:rPr>
              <a:t>Security management facilities</a:t>
            </a:r>
            <a:r>
              <a:rPr lang="id-ID" sz="2600" b="1" dirty="0" smtClean="0">
                <a:latin typeface="Arial" pitchFamily="34" charset="0"/>
                <a:cs typeface="Arial" pitchFamily="34" charset="0"/>
              </a:rPr>
              <a:t> </a:t>
            </a:r>
            <a:r>
              <a:rPr lang="id-ID" sz="2600" dirty="0" smtClean="0">
                <a:latin typeface="Arial" pitchFamily="34" charset="0"/>
                <a:cs typeface="Arial" pitchFamily="34" charset="0"/>
              </a:rPr>
              <a:t>– adalah fasilitas pengendalian akses terhadap informasi/data. Kategori akses mencakup </a:t>
            </a:r>
            <a:r>
              <a:rPr lang="id-ID" sz="2600" i="1" dirty="0" smtClean="0">
                <a:latin typeface="Arial" pitchFamily="34" charset="0"/>
                <a:cs typeface="Arial" pitchFamily="34" charset="0"/>
              </a:rPr>
              <a:t>Create, Read, Update, and Delete (CRUD).</a:t>
            </a:r>
          </a:p>
          <a:p>
            <a:pPr marL="1314450" lvl="2" indent="-414338"/>
            <a:r>
              <a:rPr lang="id-ID" sz="2600" b="1" i="1" dirty="0" smtClean="0">
                <a:latin typeface="Arial" pitchFamily="34" charset="0"/>
                <a:cs typeface="Arial" pitchFamily="34" charset="0"/>
              </a:rPr>
              <a:t>Query optimization facilities</a:t>
            </a:r>
            <a:r>
              <a:rPr lang="id-ID" sz="2600" i="1" dirty="0" smtClean="0">
                <a:latin typeface="Arial" pitchFamily="34" charset="0"/>
                <a:cs typeface="Arial" pitchFamily="34" charset="0"/>
              </a:rPr>
              <a:t> – </a:t>
            </a:r>
            <a:r>
              <a:rPr lang="id-ID" sz="2600" dirty="0" smtClean="0">
                <a:latin typeface="Arial" pitchFamily="34" charset="0"/>
                <a:cs typeface="Arial" pitchFamily="34" charset="0"/>
              </a:rPr>
              <a:t>adalah fasilitas jalur pintas untuk mendapatkan informasi yang paling relevan dengan kebutuhan.</a:t>
            </a:r>
          </a:p>
          <a:p>
            <a:pPr marL="1314450" lvl="2" indent="-414338"/>
            <a:r>
              <a:rPr lang="id-ID" sz="2600" b="1" i="1" dirty="0" smtClean="0">
                <a:latin typeface="Arial" pitchFamily="34" charset="0"/>
                <a:cs typeface="Arial" pitchFamily="34" charset="0"/>
              </a:rPr>
              <a:t>Reorganization facilities – </a:t>
            </a:r>
            <a:r>
              <a:rPr lang="id-ID" sz="2600" dirty="0" smtClean="0">
                <a:latin typeface="Arial" pitchFamily="34" charset="0"/>
                <a:cs typeface="Arial" pitchFamily="34" charset="0"/>
              </a:rPr>
              <a:t>adalah fasilitas untuk mengembalikan data/informasi ke posisi default (mereorganisasi informasi) setelah informasi diolah untuk kepentingan tertentu.</a:t>
            </a:r>
            <a:endParaRPr lang="id-ID" sz="2600" dirty="0">
              <a:latin typeface="Arial" pitchFamily="34" charset="0"/>
              <a:cs typeface="Arial" pitchFamily="34" charset="0"/>
            </a:endParaRPr>
          </a:p>
        </p:txBody>
      </p:sp>
      <p:sp>
        <p:nvSpPr>
          <p:cNvPr id="6" name="Title 1"/>
          <p:cNvSpPr>
            <a:spLocks noGrp="1"/>
          </p:cNvSpPr>
          <p:nvPr>
            <p:ph type="ctrTitle"/>
          </p:nvPr>
        </p:nvSpPr>
        <p:spPr/>
        <p:txBody>
          <a:bodyPr>
            <a:noAutofit/>
          </a:bodyPr>
          <a:lstStyle/>
          <a:p>
            <a:r>
              <a:rPr lang="id-ID" sz="2800" b="1" dirty="0" smtClean="0">
                <a:latin typeface="Arial" pitchFamily="34" charset="0"/>
                <a:cs typeface="Arial" pitchFamily="34" charset="0"/>
              </a:rPr>
              <a:t>DATABASE MANAGEMENT SYSTEMS (DBMS)</a:t>
            </a:r>
            <a:endParaRPr lang="id-ID" sz="28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INTELEGENSI BISNIS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1071546"/>
            <a:ext cx="8229600" cy="4572032"/>
          </a:xfrm>
        </p:spPr>
        <p:txBody>
          <a:bodyPr>
            <a:normAutofit/>
          </a:bodyPr>
          <a:lstStyle/>
          <a:p>
            <a:r>
              <a:rPr lang="id-ID" b="1" dirty="0" smtClean="0"/>
              <a:t>Intelegensi bisnis atau </a:t>
            </a:r>
            <a:r>
              <a:rPr lang="id-ID" b="1" i="1" dirty="0" smtClean="0"/>
              <a:t>business intelligence (BI), </a:t>
            </a:r>
            <a:r>
              <a:rPr lang="id-ID" dirty="0" smtClean="0"/>
              <a:t>adalah database yang berisi data atau informasi tentang pelanggan, kompetitor, partner bisnis, lingkungan bisnis lain, serta data internal organisasi, yang dirancang untuk membuat manajemen mampu membuat keputusan penting, kretatif, dan strategis secara efektif dan efisien, untuk menciptakan keunggulan kompetitif organisasi.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785794"/>
            <a:ext cx="8229600" cy="5357850"/>
          </a:xfrm>
        </p:spPr>
        <p:txBody>
          <a:bodyPr>
            <a:noAutofit/>
          </a:bodyPr>
          <a:lstStyle/>
          <a:p>
            <a:pPr marL="1314450" lvl="2" indent="-414338"/>
            <a:r>
              <a:rPr lang="id-ID" sz="2600" b="1" i="1" dirty="0" smtClean="0">
                <a:latin typeface="Arial" pitchFamily="34" charset="0"/>
                <a:cs typeface="Arial" pitchFamily="34" charset="0"/>
              </a:rPr>
              <a:t>Concurrency control facilities</a:t>
            </a:r>
            <a:r>
              <a:rPr lang="id-ID" sz="2600" b="1" dirty="0" smtClean="0">
                <a:latin typeface="Arial" pitchFamily="34" charset="0"/>
                <a:cs typeface="Arial" pitchFamily="34" charset="0"/>
              </a:rPr>
              <a:t> – </a:t>
            </a:r>
            <a:r>
              <a:rPr lang="id-ID" sz="2600" dirty="0" smtClean="0">
                <a:latin typeface="Arial" pitchFamily="34" charset="0"/>
                <a:cs typeface="Arial" pitchFamily="34" charset="0"/>
              </a:rPr>
              <a:t>adalah fasilitas untuk menjamin kemutakhiran data pada saat informasi yang sama diakses dan dimutakhirkan oleh banyak pengguna database.</a:t>
            </a:r>
          </a:p>
          <a:p>
            <a:pPr marL="1314450" lvl="2" indent="-414338"/>
            <a:r>
              <a:rPr lang="id-ID" sz="2600" b="1" i="1" dirty="0" smtClean="0">
                <a:latin typeface="Arial" pitchFamily="34" charset="0"/>
                <a:cs typeface="Arial" pitchFamily="34" charset="0"/>
              </a:rPr>
              <a:t>Change management </a:t>
            </a:r>
            <a:r>
              <a:rPr lang="id-ID" sz="2600" b="1" i="1" smtClean="0">
                <a:latin typeface="Arial" pitchFamily="34" charset="0"/>
                <a:cs typeface="Arial" pitchFamily="34" charset="0"/>
              </a:rPr>
              <a:t>facilities</a:t>
            </a:r>
            <a:r>
              <a:rPr lang="id-ID" sz="2600" smtClean="0">
                <a:latin typeface="Arial" pitchFamily="34" charset="0"/>
                <a:cs typeface="Arial" pitchFamily="34" charset="0"/>
              </a:rPr>
              <a:t> – adalah fasilitas untuk asesmen dampak perubahan struktur database.</a:t>
            </a:r>
            <a:endParaRPr lang="id-ID" sz="2600" dirty="0" smtClean="0">
              <a:latin typeface="Arial" pitchFamily="34" charset="0"/>
              <a:cs typeface="Arial" pitchFamily="34" charset="0"/>
            </a:endParaRPr>
          </a:p>
          <a:p>
            <a:pPr marL="1314450" lvl="2" indent="-414338"/>
            <a:endParaRPr lang="id-ID" sz="2600" i="1" dirty="0" smtClean="0">
              <a:latin typeface="Arial" pitchFamily="34" charset="0"/>
              <a:cs typeface="Arial" pitchFamily="34" charset="0"/>
            </a:endParaRPr>
          </a:p>
        </p:txBody>
      </p:sp>
      <p:sp>
        <p:nvSpPr>
          <p:cNvPr id="6" name="Title 1"/>
          <p:cNvSpPr>
            <a:spLocks noGrp="1"/>
          </p:cNvSpPr>
          <p:nvPr>
            <p:ph type="ctrTitle"/>
          </p:nvPr>
        </p:nvSpPr>
        <p:spPr/>
        <p:txBody>
          <a:bodyPr>
            <a:noAutofit/>
          </a:bodyPr>
          <a:lstStyle/>
          <a:p>
            <a:r>
              <a:rPr lang="id-ID" sz="2800" b="1" dirty="0" smtClean="0">
                <a:latin typeface="Arial" pitchFamily="34" charset="0"/>
                <a:cs typeface="Arial" pitchFamily="34" charset="0"/>
              </a:rPr>
              <a:t>DATABASE MANAGEMENT SYSTEMS (DBMS)</a:t>
            </a:r>
            <a:endParaRPr lang="id-ID" sz="2800" b="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PENGGUNAAN DATABASE</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pPr marL="514350" indent="-514350">
              <a:buFont typeface="+mj-lt"/>
              <a:buAutoNum type="arabicPeriod"/>
            </a:pPr>
            <a:r>
              <a:rPr lang="id-ID" b="1" dirty="0" smtClean="0"/>
              <a:t>Views, </a:t>
            </a:r>
            <a:r>
              <a:rPr lang="id-ID" dirty="0" smtClean="0"/>
              <a:t>berfungsi untuk melihat data, mengubah data, mengurutkan data, serta mencari data tertentu.</a:t>
            </a:r>
          </a:p>
          <a:p>
            <a:pPr marL="514350" indent="-514350">
              <a:buFont typeface="+mj-lt"/>
              <a:buAutoNum type="arabicPeriod"/>
            </a:pPr>
            <a:r>
              <a:rPr lang="id-ID" b="1" dirty="0" smtClean="0"/>
              <a:t>Report Generators</a:t>
            </a:r>
            <a:r>
              <a:rPr lang="id-ID" dirty="0" smtClean="0"/>
              <a:t>, berfungsi untuk membuat dan menentukan format laporan dengan cepat. </a:t>
            </a:r>
          </a:p>
          <a:p>
            <a:pPr marL="514350" indent="-514350">
              <a:buFont typeface="+mj-lt"/>
              <a:buAutoNum type="arabicPeriod"/>
            </a:pPr>
            <a:r>
              <a:rPr lang="id-ID" b="1" dirty="0" smtClean="0"/>
              <a:t>Query-by-Example (QBE) Tools</a:t>
            </a:r>
            <a:r>
              <a:rPr lang="id-ID" dirty="0" smtClean="0"/>
              <a:t>, adalah fasilitas pemanggilan data dengan contoh, misalnya contoh tabel.   </a:t>
            </a:r>
            <a:endParaRPr lang="id-ID"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PENGGUNAAN DATABASE</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pPr marL="514350" indent="-514350">
              <a:buFont typeface="+mj-lt"/>
              <a:buAutoNum type="arabicPeriod" startAt="4"/>
            </a:pPr>
            <a:r>
              <a:rPr lang="id-ID" b="1" dirty="0" smtClean="0"/>
              <a:t>Structured Query Language (SQL), </a:t>
            </a:r>
            <a:r>
              <a:rPr lang="id-ID" dirty="0" smtClean="0"/>
              <a:t>adalah fasilitas pemanggilan data seperti QBE, tetapi pemanggilan dilakukan dengan standar bahasa pemrograman generasi ke empat.</a:t>
            </a:r>
          </a:p>
          <a:p>
            <a:pPr marL="514350" indent="-514350">
              <a:buNone/>
            </a:pPr>
            <a:endParaRPr lang="id-ID" dirty="0"/>
          </a:p>
          <a:p>
            <a:pPr marL="514350" indent="-514350">
              <a:buNone/>
            </a:pPr>
            <a:endParaRPr lang="id-ID"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2800" b="1" dirty="0" smtClean="0">
                <a:latin typeface="Arial" pitchFamily="34" charset="0"/>
                <a:cs typeface="Arial" pitchFamily="34" charset="0"/>
              </a:rPr>
              <a:t>DATA WAREHOUSES DAN DATA MINING</a:t>
            </a:r>
            <a:endParaRPr lang="id-ID"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i="1" dirty="0" smtClean="0"/>
              <a:t>Data warehouses </a:t>
            </a:r>
            <a:r>
              <a:rPr lang="id-ID" dirty="0" smtClean="0"/>
              <a:t>adalah koleksi informasi, yang dikumpulan dari berbagai databases, untuk membuat </a:t>
            </a:r>
            <a:r>
              <a:rPr lang="id-ID" i="1" dirty="0" smtClean="0"/>
              <a:t>business intelligence </a:t>
            </a:r>
            <a:r>
              <a:rPr lang="id-ID" dirty="0" smtClean="0"/>
              <a:t>sebagai pendukung analisis aktifitas bisnis dan pengambilan keputusan.</a:t>
            </a:r>
          </a:p>
          <a:p>
            <a:r>
              <a:rPr lang="id-ID" dirty="0" smtClean="0"/>
              <a:t>Sebagian besar datawarehouses adalah multidimensi, yaitu terdiri dari berlapis-lapis kolom dan baris. Setiap lapisan merepresentasikan informasi dari dimensi yang lain.</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2800" b="1" dirty="0" smtClean="0">
                <a:latin typeface="Arial" pitchFamily="34" charset="0"/>
                <a:cs typeface="Arial" pitchFamily="34" charset="0"/>
              </a:rPr>
              <a:t>DATA WAREHOUSES DAN DATA MINING</a:t>
            </a:r>
            <a:endParaRPr lang="id-ID"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1026" name="Picture 2"/>
          <p:cNvPicPr>
            <a:picLocks noChangeAspect="1" noChangeArrowheads="1"/>
          </p:cNvPicPr>
          <p:nvPr/>
        </p:nvPicPr>
        <p:blipFill>
          <a:blip r:embed="rId2"/>
          <a:srcRect l="36621" t="25390" r="16504" b="10156"/>
          <a:stretch>
            <a:fillRect/>
          </a:stretch>
        </p:blipFill>
        <p:spPr bwMode="auto">
          <a:xfrm>
            <a:off x="3071802" y="785794"/>
            <a:ext cx="5500726" cy="5304272"/>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12451" t="73242" r="71435" b="10156"/>
          <a:stretch>
            <a:fillRect/>
          </a:stretch>
        </p:blipFill>
        <p:spPr bwMode="auto">
          <a:xfrm>
            <a:off x="500034" y="928670"/>
            <a:ext cx="2643207" cy="204243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2800" b="1" dirty="0" smtClean="0">
                <a:latin typeface="Arial" pitchFamily="34" charset="0"/>
                <a:cs typeface="Arial" pitchFamily="34" charset="0"/>
              </a:rPr>
              <a:t>DATA WAREHOUSES DAN DATA MINING</a:t>
            </a:r>
            <a:endParaRPr lang="id-ID" sz="2800"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2050" name="Picture 2"/>
          <p:cNvPicPr>
            <a:picLocks noChangeAspect="1" noChangeArrowheads="1"/>
          </p:cNvPicPr>
          <p:nvPr/>
        </p:nvPicPr>
        <p:blipFill>
          <a:blip r:embed="rId2"/>
          <a:srcRect l="13916" t="42969" r="10644" b="18945"/>
          <a:stretch>
            <a:fillRect/>
          </a:stretch>
        </p:blipFill>
        <p:spPr bwMode="auto">
          <a:xfrm>
            <a:off x="556818" y="1000108"/>
            <a:ext cx="8301462" cy="3143272"/>
          </a:xfrm>
          <a:prstGeom prst="rect">
            <a:avLst/>
          </a:prstGeom>
          <a:noFill/>
          <a:ln w="9525">
            <a:noFill/>
            <a:miter lim="800000"/>
            <a:headEnd/>
            <a:tailEnd/>
          </a:ln>
          <a:effectLst/>
        </p:spPr>
      </p:pic>
      <p:sp>
        <p:nvSpPr>
          <p:cNvPr id="7" name="TextBox 6"/>
          <p:cNvSpPr txBox="1"/>
          <p:nvPr/>
        </p:nvSpPr>
        <p:spPr>
          <a:xfrm>
            <a:off x="642910" y="4357694"/>
            <a:ext cx="7858180" cy="1384995"/>
          </a:xfrm>
          <a:prstGeom prst="rect">
            <a:avLst/>
          </a:prstGeom>
          <a:noFill/>
        </p:spPr>
        <p:txBody>
          <a:bodyPr wrap="square" rtlCol="0">
            <a:spAutoFit/>
          </a:bodyPr>
          <a:lstStyle/>
          <a:p>
            <a:r>
              <a:rPr lang="id-ID" sz="2800" dirty="0" smtClean="0">
                <a:latin typeface="Arial" pitchFamily="34" charset="0"/>
                <a:cs typeface="Arial" pitchFamily="34" charset="0"/>
              </a:rPr>
              <a:t>Data warehouses adalah perangkat pendukung pengambilan keputusan, bukan perangkat pendukung pemrosesan transaksi.</a:t>
            </a:r>
            <a:endParaRPr lang="id-ID" sz="2800"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i="1" dirty="0" smtClean="0"/>
              <a:t>Data-mining tools, </a:t>
            </a:r>
            <a:r>
              <a:rPr lang="id-ID" dirty="0" smtClean="0"/>
              <a:t>adalah perangkat lunak untuk menghasilkan informasi dari data warehouse. Data-mining adalah pendukung konsep OLAP (</a:t>
            </a:r>
            <a:r>
              <a:rPr lang="id-ID" i="1" dirty="0" smtClean="0"/>
              <a:t>online analytical processing</a:t>
            </a:r>
            <a:r>
              <a:rPr lang="id-ID" dirty="0" smtClean="0"/>
              <a:t>).</a:t>
            </a:r>
          </a:p>
          <a:p>
            <a:r>
              <a:rPr lang="id-ID" dirty="0" smtClean="0"/>
              <a:t>Data-mining tools mencakup:</a:t>
            </a:r>
          </a:p>
          <a:p>
            <a:pPr marL="914400" lvl="1" indent="-514350">
              <a:buFont typeface="+mj-lt"/>
              <a:buAutoNum type="arabicPeriod"/>
            </a:pPr>
            <a:r>
              <a:rPr lang="id-ID" dirty="0" smtClean="0"/>
              <a:t>Query and reporting tools</a:t>
            </a:r>
          </a:p>
          <a:p>
            <a:pPr marL="914400" lvl="1" indent="-514350">
              <a:buFont typeface="+mj-lt"/>
              <a:buAutoNum type="arabicPeriod"/>
            </a:pPr>
            <a:r>
              <a:rPr lang="id-ID" dirty="0" smtClean="0"/>
              <a:t>Intelligence agents</a:t>
            </a:r>
          </a:p>
          <a:p>
            <a:pPr marL="914400" lvl="1" indent="-514350">
              <a:buFont typeface="+mj-lt"/>
              <a:buAutoNum type="arabicPeriod"/>
            </a:pPr>
            <a:r>
              <a:rPr lang="id-ID" dirty="0" smtClean="0"/>
              <a:t>Multidimensional analysis tools</a:t>
            </a:r>
          </a:p>
          <a:p>
            <a:pPr marL="914400" lvl="1" indent="-514350">
              <a:buFont typeface="+mj-lt"/>
              <a:buAutoNum type="arabicPeriod"/>
            </a:pPr>
            <a:r>
              <a:rPr lang="id-ID" dirty="0" smtClean="0"/>
              <a:t>Statistical  tools</a:t>
            </a:r>
            <a:endParaRPr lang="id-ID" dirty="0"/>
          </a:p>
        </p:txBody>
      </p:sp>
      <p:sp>
        <p:nvSpPr>
          <p:cNvPr id="6" name="Title 1"/>
          <p:cNvSpPr>
            <a:spLocks noGrp="1"/>
          </p:cNvSpPr>
          <p:nvPr>
            <p:ph type="ctrTitle"/>
          </p:nvPr>
        </p:nvSpPr>
        <p:spPr/>
        <p:txBody>
          <a:bodyPr>
            <a:normAutofit/>
          </a:bodyPr>
          <a:lstStyle/>
          <a:p>
            <a:r>
              <a:rPr lang="id-ID" sz="2800" b="1" dirty="0" smtClean="0">
                <a:latin typeface="Arial" pitchFamily="34" charset="0"/>
                <a:cs typeface="Arial" pitchFamily="34" charset="0"/>
              </a:rPr>
              <a:t>DATA WAREHOUSES DAN DATA MINING</a:t>
            </a:r>
            <a:endParaRPr lang="id-ID"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pPr marL="914400" lvl="1" indent="-514350">
              <a:buFont typeface="+mj-lt"/>
              <a:buAutoNum type="arabicPeriod"/>
            </a:pPr>
            <a:r>
              <a:rPr lang="id-ID" b="1" dirty="0" smtClean="0">
                <a:latin typeface="Arial" pitchFamily="34" charset="0"/>
                <a:cs typeface="Arial" pitchFamily="34" charset="0"/>
              </a:rPr>
              <a:t>Query and reporting tools</a:t>
            </a:r>
            <a:r>
              <a:rPr lang="id-ID" dirty="0" smtClean="0">
                <a:latin typeface="Arial" pitchFamily="34" charset="0"/>
                <a:cs typeface="Arial" pitchFamily="34" charset="0"/>
              </a:rPr>
              <a:t>, adalah semacam QBE, SQL, dan report generators dalam sistem database.</a:t>
            </a:r>
          </a:p>
          <a:p>
            <a:pPr marL="914400" lvl="1" indent="-514350">
              <a:buFont typeface="+mj-lt"/>
              <a:buAutoNum type="arabicPeriod"/>
            </a:pPr>
            <a:r>
              <a:rPr lang="id-ID" b="1" dirty="0" smtClean="0">
                <a:latin typeface="Arial" pitchFamily="34" charset="0"/>
                <a:cs typeface="Arial" pitchFamily="34" charset="0"/>
              </a:rPr>
              <a:t>Intelligence agents</a:t>
            </a:r>
            <a:r>
              <a:rPr lang="id-ID" dirty="0" smtClean="0">
                <a:latin typeface="Arial" pitchFamily="34" charset="0"/>
                <a:cs typeface="Arial" pitchFamily="34" charset="0"/>
              </a:rPr>
              <a:t>, adalah perangkat untuk mengembangkan informasi dan membangun business intelligence dalam OLAP, dengan memanfaatkan berbagai </a:t>
            </a:r>
            <a:r>
              <a:rPr lang="id-ID" i="1" dirty="0" smtClean="0">
                <a:latin typeface="Arial" pitchFamily="34" charset="0"/>
                <a:cs typeface="Arial" pitchFamily="34" charset="0"/>
              </a:rPr>
              <a:t>artificial intelligence tools, </a:t>
            </a:r>
            <a:r>
              <a:rPr lang="id-ID" dirty="0" smtClean="0">
                <a:latin typeface="Arial" pitchFamily="34" charset="0"/>
                <a:cs typeface="Arial" pitchFamily="34" charset="0"/>
              </a:rPr>
              <a:t>seperti </a:t>
            </a:r>
            <a:r>
              <a:rPr lang="id-ID" i="1" dirty="0" smtClean="0">
                <a:latin typeface="Arial" pitchFamily="34" charset="0"/>
                <a:cs typeface="Arial" pitchFamily="34" charset="0"/>
              </a:rPr>
              <a:t>neural networks </a:t>
            </a:r>
            <a:r>
              <a:rPr lang="id-ID" dirty="0" smtClean="0">
                <a:latin typeface="Arial" pitchFamily="34" charset="0"/>
                <a:cs typeface="Arial" pitchFamily="34" charset="0"/>
              </a:rPr>
              <a:t>dan </a:t>
            </a:r>
            <a:r>
              <a:rPr lang="id-ID" i="1" dirty="0" smtClean="0">
                <a:latin typeface="Arial" pitchFamily="34" charset="0"/>
                <a:cs typeface="Arial" pitchFamily="34" charset="0"/>
              </a:rPr>
              <a:t>fuzzy logic. Neural network </a:t>
            </a:r>
            <a:r>
              <a:rPr lang="id-ID" dirty="0" smtClean="0">
                <a:latin typeface="Arial" pitchFamily="34" charset="0"/>
                <a:cs typeface="Arial" pitchFamily="34" charset="0"/>
              </a:rPr>
              <a:t>adalah </a:t>
            </a:r>
            <a:r>
              <a:rPr lang="id-ID" i="1" dirty="0" smtClean="0">
                <a:latin typeface="Arial" pitchFamily="34" charset="0"/>
                <a:cs typeface="Arial" pitchFamily="34" charset="0"/>
              </a:rPr>
              <a:t>artificial intelligence </a:t>
            </a:r>
            <a:r>
              <a:rPr lang="id-ID" dirty="0" smtClean="0">
                <a:latin typeface="Arial" pitchFamily="34" charset="0"/>
                <a:cs typeface="Arial" pitchFamily="34" charset="0"/>
              </a:rPr>
              <a:t>system yang dapat menemukan dan membedakan pola informasi, </a:t>
            </a:r>
            <a:r>
              <a:rPr lang="id-ID" b="1" i="1" dirty="0" smtClean="0">
                <a:latin typeface="Arial" pitchFamily="34" charset="0"/>
                <a:cs typeface="Arial" pitchFamily="34" charset="0"/>
              </a:rPr>
              <a:t>fuzzy logic </a:t>
            </a:r>
            <a:r>
              <a:rPr lang="id-ID" dirty="0" smtClean="0">
                <a:latin typeface="Arial" pitchFamily="34" charset="0"/>
                <a:cs typeface="Arial" pitchFamily="34" charset="0"/>
              </a:rPr>
              <a:t>adalah metode matematis untuk mengolah informasi subjektif.</a:t>
            </a:r>
          </a:p>
        </p:txBody>
      </p:sp>
      <p:sp>
        <p:nvSpPr>
          <p:cNvPr id="6" name="Title 1"/>
          <p:cNvSpPr>
            <a:spLocks noGrp="1"/>
          </p:cNvSpPr>
          <p:nvPr>
            <p:ph type="ctrTitle"/>
          </p:nvPr>
        </p:nvSpPr>
        <p:spPr/>
        <p:txBody>
          <a:bodyPr>
            <a:normAutofit/>
          </a:bodyPr>
          <a:lstStyle/>
          <a:p>
            <a:r>
              <a:rPr lang="id-ID" sz="2800" b="1" dirty="0" smtClean="0">
                <a:latin typeface="Arial" pitchFamily="34" charset="0"/>
                <a:cs typeface="Arial" pitchFamily="34" charset="0"/>
              </a:rPr>
              <a:t>DATA WAREHOUSES DAN DATA MINING</a:t>
            </a:r>
            <a:endParaRPr lang="id-ID"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pPr marL="914400" lvl="1" indent="-514350">
              <a:buFont typeface="+mj-lt"/>
              <a:buAutoNum type="arabicPeriod" startAt="3"/>
            </a:pPr>
            <a:r>
              <a:rPr lang="id-ID" sz="3200" b="1" dirty="0" smtClean="0">
                <a:latin typeface="Arial" pitchFamily="34" charset="0"/>
                <a:cs typeface="Arial" pitchFamily="34" charset="0"/>
              </a:rPr>
              <a:t>Multidimensional analysis  (MDA) tools</a:t>
            </a:r>
            <a:r>
              <a:rPr lang="id-ID" sz="3200" dirty="0" smtClean="0">
                <a:latin typeface="Arial" pitchFamily="34" charset="0"/>
                <a:cs typeface="Arial" pitchFamily="34" charset="0"/>
              </a:rPr>
              <a:t>,  adalah teknik mengiris dan memotong untuk melihat informasi multidimensi dari perspektif yang berbeda. </a:t>
            </a:r>
          </a:p>
          <a:p>
            <a:pPr marL="914400" lvl="1" indent="-514350">
              <a:buFont typeface="+mj-lt"/>
              <a:buAutoNum type="arabicPeriod" startAt="3"/>
            </a:pPr>
            <a:r>
              <a:rPr lang="id-ID" sz="3200" b="1" dirty="0" smtClean="0">
                <a:latin typeface="Arial" pitchFamily="34" charset="0"/>
                <a:cs typeface="Arial" pitchFamily="34" charset="0"/>
              </a:rPr>
              <a:t>Statistical  tools</a:t>
            </a:r>
            <a:r>
              <a:rPr lang="id-ID" sz="3200" dirty="0" smtClean="0">
                <a:latin typeface="Arial" pitchFamily="34" charset="0"/>
                <a:cs typeface="Arial" pitchFamily="34" charset="0"/>
              </a:rPr>
              <a:t>, adalah perangkat untuk menerapkan berbagai model matimatika terhadap informasi yang  tersimpan dalam datawarehouses.</a:t>
            </a:r>
            <a:endParaRPr lang="id-ID" sz="3200" dirty="0">
              <a:latin typeface="Arial" pitchFamily="34" charset="0"/>
              <a:cs typeface="Arial" pitchFamily="34" charset="0"/>
            </a:endParaRPr>
          </a:p>
        </p:txBody>
      </p:sp>
      <p:sp>
        <p:nvSpPr>
          <p:cNvPr id="6" name="Title 1"/>
          <p:cNvSpPr>
            <a:spLocks noGrp="1"/>
          </p:cNvSpPr>
          <p:nvPr>
            <p:ph type="ctrTitle"/>
          </p:nvPr>
        </p:nvSpPr>
        <p:spPr/>
        <p:txBody>
          <a:bodyPr>
            <a:normAutofit/>
          </a:bodyPr>
          <a:lstStyle/>
          <a:p>
            <a:r>
              <a:rPr lang="id-ID" sz="2800" b="1" dirty="0" smtClean="0">
                <a:latin typeface="Arial" pitchFamily="34" charset="0"/>
                <a:cs typeface="Arial" pitchFamily="34" charset="0"/>
              </a:rPr>
              <a:t>DATA WAREHOUSES DAN DATA MINING</a:t>
            </a:r>
            <a:endParaRPr lang="id-ID"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DATA MARTS</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b="1" dirty="0" smtClean="0"/>
              <a:t>Data marts </a:t>
            </a:r>
            <a:r>
              <a:rPr lang="id-ID" dirty="0" smtClean="0"/>
              <a:t>adalah subset atau bagian dari data warehouse yang hanya difokuskan pada bidang data tertentu.</a:t>
            </a:r>
          </a:p>
          <a:p>
            <a:pPr>
              <a:buNone/>
            </a:pPr>
            <a:endParaRPr lang="id-ID" dirty="0" smtClean="0"/>
          </a:p>
          <a:p>
            <a:pPr>
              <a:buNone/>
            </a:pPr>
            <a:r>
              <a:rPr lang="id-ID" b="1" dirty="0" smtClean="0"/>
              <a:t>Sember informasi data warehouse:</a:t>
            </a:r>
          </a:p>
          <a:p>
            <a:pPr marL="514350" indent="-514350">
              <a:buFont typeface="+mj-lt"/>
              <a:buAutoNum type="arabicPeriod"/>
            </a:pPr>
            <a:r>
              <a:rPr lang="id-ID" dirty="0" smtClean="0">
                <a:latin typeface="Arial" pitchFamily="34" charset="0"/>
                <a:cs typeface="Arial" pitchFamily="34" charset="0"/>
                <a:hlinkClick r:id="rId2"/>
              </a:rPr>
              <a:t>www.businessobject.com</a:t>
            </a:r>
            <a:endParaRPr lang="id-ID" dirty="0" smtClean="0">
              <a:latin typeface="Arial" pitchFamily="34" charset="0"/>
              <a:cs typeface="Arial" pitchFamily="34" charset="0"/>
            </a:endParaRPr>
          </a:p>
          <a:p>
            <a:pPr marL="514350" indent="-514350">
              <a:buFont typeface="+mj-lt"/>
              <a:buAutoNum type="arabicPeriod"/>
            </a:pPr>
            <a:r>
              <a:rPr lang="id-ID" dirty="0" smtClean="0">
                <a:latin typeface="Arial" pitchFamily="34" charset="0"/>
                <a:cs typeface="Arial" pitchFamily="34" charset="0"/>
                <a:hlinkClick r:id="rId3"/>
              </a:rPr>
              <a:t>www.sas.com</a:t>
            </a:r>
            <a:endParaRPr lang="id-ID" dirty="0" smtClean="0">
              <a:latin typeface="Arial" pitchFamily="34" charset="0"/>
              <a:cs typeface="Arial" pitchFamily="34" charset="0"/>
            </a:endParaRPr>
          </a:p>
          <a:p>
            <a:pPr marL="514350" indent="-514350">
              <a:buFont typeface="+mj-lt"/>
              <a:buAutoNum type="arabicPeriod"/>
            </a:pPr>
            <a:r>
              <a:rPr lang="id-ID" dirty="0" smtClean="0">
                <a:latin typeface="Arial" pitchFamily="34" charset="0"/>
                <a:cs typeface="Arial" pitchFamily="34" charset="0"/>
                <a:hlinkClick r:id="rId4"/>
              </a:rPr>
              <a:t>www.cognos.com</a:t>
            </a:r>
            <a:endParaRPr lang="id-ID" dirty="0" smtClean="0">
              <a:latin typeface="Arial" pitchFamily="34" charset="0"/>
              <a:cs typeface="Arial" pitchFamily="34" charset="0"/>
            </a:endParaRPr>
          </a:p>
          <a:p>
            <a:pPr marL="514350" indent="-514350">
              <a:buFont typeface="+mj-lt"/>
              <a:buAutoNum type="arabicPeriod"/>
            </a:pPr>
            <a:r>
              <a:rPr lang="id-ID" dirty="0" smtClean="0">
                <a:latin typeface="Arial" pitchFamily="34" charset="0"/>
                <a:cs typeface="Arial" pitchFamily="34" charset="0"/>
                <a:hlinkClick r:id="rId5"/>
              </a:rPr>
              <a:t>www.informatica.com</a:t>
            </a:r>
            <a:endParaRPr lang="id-ID" b="1" dirty="0" smtClean="0"/>
          </a:p>
          <a:p>
            <a:endParaRPr lang="id-ID" dirty="0" smtClean="0"/>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INTELEGENSI BISNIS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85000" lnSpcReduction="20000"/>
          </a:bodyPr>
          <a:lstStyle/>
          <a:p>
            <a:pPr>
              <a:lnSpc>
                <a:spcPct val="120000"/>
              </a:lnSpc>
              <a:spcBef>
                <a:spcPts val="0"/>
              </a:spcBef>
              <a:buNone/>
            </a:pPr>
            <a:r>
              <a:rPr lang="id-ID" dirty="0" smtClean="0">
                <a:latin typeface="Arial" pitchFamily="34" charset="0"/>
                <a:cs typeface="Arial" pitchFamily="34" charset="0"/>
              </a:rPr>
              <a:t>Dua macam pengolahan informasi untuk BI:</a:t>
            </a:r>
          </a:p>
          <a:p>
            <a:pPr marL="514350" indent="-514350">
              <a:lnSpc>
                <a:spcPct val="120000"/>
              </a:lnSpc>
              <a:spcBef>
                <a:spcPts val="0"/>
              </a:spcBef>
              <a:buFont typeface="+mj-lt"/>
              <a:buAutoNum type="arabicPeriod"/>
            </a:pPr>
            <a:r>
              <a:rPr lang="id-ID" b="1" i="1" u="sng" dirty="0" smtClean="0">
                <a:latin typeface="Arial" pitchFamily="34" charset="0"/>
                <a:cs typeface="Arial" pitchFamily="34" charset="0"/>
              </a:rPr>
              <a:t>Online transaction processing </a:t>
            </a:r>
            <a:r>
              <a:rPr lang="id-ID" b="1" u="sng" dirty="0" smtClean="0">
                <a:latin typeface="Arial" pitchFamily="34" charset="0"/>
                <a:cs typeface="Arial" pitchFamily="34" charset="0"/>
              </a:rPr>
              <a:t>(OLTP)</a:t>
            </a:r>
            <a:r>
              <a:rPr lang="id-ID" dirty="0" smtClean="0">
                <a:latin typeface="Arial" pitchFamily="34" charset="0"/>
                <a:cs typeface="Arial" pitchFamily="34" charset="0"/>
              </a:rPr>
              <a:t>, adalah sistem perekaman data, pengolahan data, dan pemutakhiran data secara </a:t>
            </a:r>
            <a:r>
              <a:rPr lang="id-ID" i="1" dirty="0" smtClean="0">
                <a:latin typeface="Arial" pitchFamily="34" charset="0"/>
                <a:cs typeface="Arial" pitchFamily="34" charset="0"/>
              </a:rPr>
              <a:t>online. </a:t>
            </a:r>
            <a:r>
              <a:rPr lang="id-ID" dirty="0" smtClean="0">
                <a:latin typeface="Arial" pitchFamily="34" charset="0"/>
                <a:cs typeface="Arial" pitchFamily="34" charset="0"/>
              </a:rPr>
              <a:t>Teknologi pendukung OLTP adalah </a:t>
            </a:r>
            <a:r>
              <a:rPr lang="id-ID" b="1" i="1" dirty="0" smtClean="0">
                <a:latin typeface="Arial" pitchFamily="34" charset="0"/>
                <a:cs typeface="Arial" pitchFamily="34" charset="0"/>
              </a:rPr>
              <a:t>databases</a:t>
            </a:r>
            <a:r>
              <a:rPr lang="id-ID" dirty="0" smtClean="0">
                <a:latin typeface="Arial" pitchFamily="34" charset="0"/>
                <a:cs typeface="Arial" pitchFamily="34" charset="0"/>
              </a:rPr>
              <a:t> dan </a:t>
            </a:r>
            <a:r>
              <a:rPr lang="id-ID" b="1" i="1" dirty="0" smtClean="0">
                <a:latin typeface="Arial" pitchFamily="34" charset="0"/>
                <a:cs typeface="Arial" pitchFamily="34" charset="0"/>
              </a:rPr>
              <a:t>databases management systems </a:t>
            </a:r>
            <a:r>
              <a:rPr lang="id-ID" dirty="0" smtClean="0">
                <a:latin typeface="Arial" pitchFamily="34" charset="0"/>
                <a:cs typeface="Arial" pitchFamily="34" charset="0"/>
              </a:rPr>
              <a:t>(DBMS). </a:t>
            </a:r>
            <a:r>
              <a:rPr lang="id-ID" b="1" i="1" dirty="0" smtClean="0">
                <a:latin typeface="Arial" pitchFamily="34" charset="0"/>
                <a:cs typeface="Arial" pitchFamily="34" charset="0"/>
              </a:rPr>
              <a:t>Data bases</a:t>
            </a:r>
            <a:r>
              <a:rPr lang="id-ID" dirty="0" smtClean="0">
                <a:latin typeface="Arial" pitchFamily="34" charset="0"/>
                <a:cs typeface="Arial" pitchFamily="34" charset="0"/>
              </a:rPr>
              <a:t> pendukung OLTP dinamakan </a:t>
            </a:r>
            <a:r>
              <a:rPr lang="id-ID" b="1" i="1" dirty="0" smtClean="0">
                <a:latin typeface="Arial" pitchFamily="34" charset="0"/>
                <a:cs typeface="Arial" pitchFamily="34" charset="0"/>
              </a:rPr>
              <a:t>operational databases</a:t>
            </a:r>
            <a:r>
              <a:rPr lang="id-ID" i="1" dirty="0" smtClean="0">
                <a:latin typeface="Arial" pitchFamily="34" charset="0"/>
                <a:cs typeface="Arial" pitchFamily="34" charset="0"/>
              </a:rPr>
              <a:t>.</a:t>
            </a:r>
          </a:p>
          <a:p>
            <a:pPr marL="514350" indent="-514350">
              <a:lnSpc>
                <a:spcPct val="120000"/>
              </a:lnSpc>
              <a:spcBef>
                <a:spcPts val="0"/>
              </a:spcBef>
              <a:buFont typeface="+mj-lt"/>
              <a:buAutoNum type="arabicPeriod"/>
            </a:pPr>
            <a:r>
              <a:rPr lang="id-ID" b="1" i="1" u="sng" dirty="0" smtClean="0">
                <a:latin typeface="Arial" pitchFamily="34" charset="0"/>
                <a:cs typeface="Arial" pitchFamily="34" charset="0"/>
              </a:rPr>
              <a:t>Online analytical processing (OLAP)</a:t>
            </a:r>
            <a:r>
              <a:rPr lang="id-ID" dirty="0" smtClean="0">
                <a:latin typeface="Arial" pitchFamily="34" charset="0"/>
                <a:cs typeface="Arial" pitchFamily="34" charset="0"/>
              </a:rPr>
              <a:t>, adalah sistem analisis data online untuk mendukung pengambilan keputusan secara efektif dan efisien.</a:t>
            </a:r>
            <a:endParaRPr lang="id-ID"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DATA MARTS</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3075" name="Picture 3"/>
          <p:cNvPicPr>
            <a:picLocks noChangeAspect="1" noChangeArrowheads="1"/>
          </p:cNvPicPr>
          <p:nvPr/>
        </p:nvPicPr>
        <p:blipFill>
          <a:blip r:embed="rId2"/>
          <a:srcRect l="25830" t="24609" r="8984" b="29492"/>
          <a:stretch>
            <a:fillRect/>
          </a:stretch>
        </p:blipFill>
        <p:spPr bwMode="auto">
          <a:xfrm>
            <a:off x="857224" y="785794"/>
            <a:ext cx="7988896" cy="4218855"/>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73243" t="68360" r="10644" b="20898"/>
          <a:stretch>
            <a:fillRect/>
          </a:stretch>
        </p:blipFill>
        <p:spPr bwMode="auto">
          <a:xfrm>
            <a:off x="1000100" y="5072074"/>
            <a:ext cx="2071702" cy="103585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PERTIMBANGAN DATA WAREHOUSE</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85000" lnSpcReduction="10000"/>
          </a:bodyPr>
          <a:lstStyle/>
          <a:p>
            <a:pPr marL="514350" indent="-514350">
              <a:buFont typeface="+mj-lt"/>
              <a:buAutoNum type="arabicPeriod"/>
            </a:pPr>
            <a:r>
              <a:rPr lang="id-ID" dirty="0" smtClean="0"/>
              <a:t>Apakah data warehouse diperlukan? Ingat (1) biaya mahal, (2) BI mungkin bisa diperoleh dari database yang ada, (3) memerlukan dukungan yang intensif dan mahal.</a:t>
            </a:r>
          </a:p>
          <a:p>
            <a:pPr marL="514350" indent="-514350">
              <a:buFont typeface="+mj-lt"/>
              <a:buAutoNum type="arabicPeriod"/>
            </a:pPr>
            <a:r>
              <a:rPr lang="id-ID" dirty="0" smtClean="0"/>
              <a:t>Apakah semua karyawan memerlukan data warehouse? Jika tidak kembangkan data marts.</a:t>
            </a:r>
          </a:p>
          <a:p>
            <a:pPr marL="514350" indent="-514350">
              <a:buFont typeface="+mj-lt"/>
              <a:buAutoNum type="arabicPeriod"/>
            </a:pPr>
            <a:r>
              <a:rPr lang="id-ID" dirty="0" smtClean="0"/>
              <a:t>Sejauh mana kebutuhan kemuatakhiran informasi? Jika informasi penting berubah dalam hitungan menit, maka data warehouse tidak tepat untuk diterapkan.</a:t>
            </a:r>
          </a:p>
          <a:p>
            <a:pPr marL="514350" indent="-514350">
              <a:buFont typeface="+mj-lt"/>
              <a:buAutoNum type="arabicPeriod"/>
            </a:pPr>
            <a:r>
              <a:rPr lang="id-ID" dirty="0" smtClean="0"/>
              <a:t>Perangkat data-mining seperti apa yang diperlukan? Jika pengguna dapat memanfaatkan data-mining tools secara optimal, maka organisasi akan diuntungkan.</a:t>
            </a:r>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32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dirty="0" smtClean="0"/>
              <a:t>Tujuan BI adalah untuk meningkatkan ketepatan waktu dan kualitas informasi untuk mendukung keputusan bisnis, dengan cara membantu pembuat keputusan memahami:</a:t>
            </a:r>
          </a:p>
          <a:p>
            <a:pPr marL="914400" lvl="1" indent="-514350">
              <a:buFont typeface="+mj-lt"/>
              <a:buAutoNum type="arabicPeriod"/>
            </a:pPr>
            <a:r>
              <a:rPr lang="id-ID" dirty="0" smtClean="0"/>
              <a:t>Kapabilitas organisasi</a:t>
            </a:r>
          </a:p>
          <a:p>
            <a:pPr marL="914400" lvl="1" indent="-514350">
              <a:buFont typeface="+mj-lt"/>
              <a:buAutoNum type="arabicPeriod"/>
            </a:pPr>
            <a:r>
              <a:rPr lang="id-ID" dirty="0" smtClean="0"/>
              <a:t>Keunggulan, kecenderungan, dan arah kompetisi</a:t>
            </a:r>
          </a:p>
          <a:p>
            <a:pPr marL="914400" lvl="1" indent="-514350">
              <a:buFont typeface="+mj-lt"/>
              <a:buAutoNum type="arabicPeriod"/>
            </a:pPr>
            <a:r>
              <a:rPr lang="id-ID" dirty="0" smtClean="0"/>
              <a:t>Lingkungan kompetisi, mulai dari teknologi, demografi, ekonomi, politik, sosial, dan lingkungan hukum</a:t>
            </a:r>
          </a:p>
          <a:p>
            <a:pPr marL="914400" lvl="1" indent="-514350">
              <a:buFont typeface="+mj-lt"/>
              <a:buAutoNum type="arabicPeriod"/>
            </a:pPr>
            <a:r>
              <a:rPr lang="id-ID" dirty="0" smtClean="0"/>
              <a:t>Aksi kompetitor dan dampaknya bagi organisasi</a:t>
            </a:r>
          </a:p>
          <a:p>
            <a:pPr marL="914400" lvl="1" indent="-514350">
              <a:buFont typeface="+mj-lt"/>
              <a:buAutoNum type="arabicPeriod"/>
            </a:pPr>
            <a:endParaRPr lang="id-ID" dirty="0"/>
          </a:p>
        </p:txBody>
      </p:sp>
      <p:sp>
        <p:nvSpPr>
          <p:cNvPr id="6" name="Title 1"/>
          <p:cNvSpPr>
            <a:spLocks noGrp="1"/>
          </p:cNvSpPr>
          <p:nvPr>
            <p:ph type="ctrTitle"/>
          </p:nvPr>
        </p:nvSpPr>
        <p:spPr/>
        <p:txBody>
          <a:bodyPr>
            <a:normAutofit fontScale="90000"/>
          </a:bodyPr>
          <a:lstStyle/>
          <a:p>
            <a:r>
              <a:rPr lang="id-ID" b="1" dirty="0" smtClean="0"/>
              <a:t>BUSINESS INTELLIGENCE</a:t>
            </a:r>
            <a:endParaRPr lang="id-ID"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BUSINESS INTELLIGENCE</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1026" name="Picture 2"/>
          <p:cNvPicPr>
            <a:picLocks noChangeAspect="1" noChangeArrowheads="1"/>
          </p:cNvPicPr>
          <p:nvPr/>
        </p:nvPicPr>
        <p:blipFill>
          <a:blip r:embed="rId2"/>
          <a:srcRect l="57650" t="28321" r="14348" b="6249"/>
          <a:stretch>
            <a:fillRect/>
          </a:stretch>
        </p:blipFill>
        <p:spPr bwMode="auto">
          <a:xfrm>
            <a:off x="3286116" y="928670"/>
            <a:ext cx="5214974" cy="5161746"/>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69180" t="15753" r="19289" b="72656"/>
          <a:stretch>
            <a:fillRect/>
          </a:stretch>
        </p:blipFill>
        <p:spPr bwMode="auto">
          <a:xfrm>
            <a:off x="500034" y="1142984"/>
            <a:ext cx="2654197" cy="150019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34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a:bodyPr>
          <a:lstStyle/>
          <a:p>
            <a:r>
              <a:rPr lang="id-ID" b="1" i="1" dirty="0" smtClean="0"/>
              <a:t>Competitive intelligence (CI)</a:t>
            </a:r>
            <a:r>
              <a:rPr lang="id-ID" i="1" dirty="0" smtClean="0"/>
              <a:t>, </a:t>
            </a:r>
            <a:r>
              <a:rPr lang="id-ID" dirty="0" smtClean="0"/>
              <a:t>adalah business intelligence yang difokuskan pada lingkungan eksternal yang kompetitif.</a:t>
            </a:r>
          </a:p>
          <a:p>
            <a:r>
              <a:rPr lang="id-ID" dirty="0" smtClean="0"/>
              <a:t>Ranking pemanfaatan strategis </a:t>
            </a:r>
            <a:r>
              <a:rPr lang="id-ID" dirty="0" smtClean="0"/>
              <a:t>Business Intelligence:</a:t>
            </a:r>
            <a:endParaRPr lang="id-ID" dirty="0" smtClean="0"/>
          </a:p>
          <a:p>
            <a:pPr marL="914400" lvl="1" indent="-514350">
              <a:buFont typeface="+mj-lt"/>
              <a:buAutoNum type="arabicPeriod"/>
            </a:pPr>
            <a:r>
              <a:rPr lang="id-ID" dirty="0" smtClean="0"/>
              <a:t>Corporate performance </a:t>
            </a:r>
            <a:r>
              <a:rPr lang="id-ID" dirty="0" smtClean="0"/>
              <a:t>management</a:t>
            </a:r>
          </a:p>
          <a:p>
            <a:pPr marL="914400" lvl="1" indent="-514350">
              <a:buFont typeface="+mj-lt"/>
              <a:buAutoNum type="arabicPeriod"/>
            </a:pPr>
            <a:r>
              <a:rPr lang="id-ID" dirty="0" smtClean="0"/>
              <a:t>Otimizing customer relations, monitoring business activity, and traditional decision support.</a:t>
            </a:r>
          </a:p>
          <a:p>
            <a:pPr marL="914400" lvl="1" indent="-514350">
              <a:buFont typeface="+mj-lt"/>
              <a:buAutoNum type="arabicPeriod"/>
            </a:pPr>
            <a:r>
              <a:rPr lang="id-ID" dirty="0" smtClean="0"/>
              <a:t>Package stand-alone BI applications for specific operations or strategies.</a:t>
            </a:r>
          </a:p>
          <a:p>
            <a:pPr marL="914400" lvl="1" indent="-514350">
              <a:buFont typeface="+mj-lt"/>
              <a:buAutoNum type="arabicPeriod"/>
            </a:pPr>
            <a:r>
              <a:rPr lang="id-ID" dirty="0" smtClean="0"/>
              <a:t>Management reporting of business intelligence</a:t>
            </a:r>
            <a:endParaRPr lang="id-ID" dirty="0" smtClean="0"/>
          </a:p>
          <a:p>
            <a:pPr marL="914400" lvl="1" indent="-514350">
              <a:buFont typeface="+mj-lt"/>
              <a:buAutoNum type="arabicPeriod"/>
            </a:pPr>
            <a:endParaRPr lang="id-ID" dirty="0"/>
          </a:p>
        </p:txBody>
      </p:sp>
      <p:sp>
        <p:nvSpPr>
          <p:cNvPr id="6" name="Title 1"/>
          <p:cNvSpPr>
            <a:spLocks noGrp="1"/>
          </p:cNvSpPr>
          <p:nvPr>
            <p:ph type="ctrTitle"/>
          </p:nvPr>
        </p:nvSpPr>
        <p:spPr/>
        <p:txBody>
          <a:bodyPr>
            <a:normAutofit fontScale="90000"/>
          </a:bodyPr>
          <a:lstStyle/>
          <a:p>
            <a:r>
              <a:rPr lang="id-ID" b="1" dirty="0" smtClean="0"/>
              <a:t>BUSINESS INTELLIGENCE</a:t>
            </a:r>
            <a:endParaRPr lang="id-ID"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35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dirty="0" smtClean="0"/>
              <a:t>BI systems</a:t>
            </a:r>
            <a:r>
              <a:rPr lang="id-ID" dirty="0" smtClean="0"/>
              <a:t> menfasilitasi manajer dengan informasi dan pengetahuan yang operasional:</a:t>
            </a:r>
          </a:p>
          <a:p>
            <a:pPr marL="914400" lvl="1" indent="-514350">
              <a:buFont typeface="+mj-lt"/>
              <a:buAutoNum type="arabicPeriod"/>
            </a:pPr>
            <a:r>
              <a:rPr lang="id-ID" dirty="0" smtClean="0"/>
              <a:t>At the right time (pada waktu yang tepat)</a:t>
            </a:r>
          </a:p>
          <a:p>
            <a:pPr marL="914400" lvl="1" indent="-514350">
              <a:buFont typeface="+mj-lt"/>
              <a:buAutoNum type="arabicPeriod"/>
            </a:pPr>
            <a:r>
              <a:rPr lang="id-ID" dirty="0" smtClean="0"/>
              <a:t>In the right location (pada lokasi yang tepat)</a:t>
            </a:r>
          </a:p>
          <a:p>
            <a:pPr marL="914400" lvl="1" indent="-514350">
              <a:buFont typeface="+mj-lt"/>
              <a:buAutoNum type="arabicPeriod"/>
            </a:pPr>
            <a:r>
              <a:rPr lang="id-ID" dirty="0" smtClean="0"/>
              <a:t>In the right form (dalam bentuk yang tepat)</a:t>
            </a:r>
          </a:p>
          <a:p>
            <a:pPr marL="514350" indent="-514350"/>
            <a:r>
              <a:rPr lang="id-ID" dirty="0" smtClean="0"/>
              <a:t>Salah satu fitur menarik dari BI adalah </a:t>
            </a:r>
            <a:r>
              <a:rPr lang="id-ID" b="1" i="1" dirty="0" smtClean="0"/>
              <a:t>digital dashboard, </a:t>
            </a:r>
            <a:r>
              <a:rPr lang="id-ID" dirty="0" smtClean="0"/>
              <a:t>yaitu display tentang informasi penting yang diperoleh dari berbagai sumber yang relevan, dalam bentuk sesuai dengan kebutuhan masing-masing pengguna BI.</a:t>
            </a:r>
            <a:endParaRPr lang="id-ID" b="1" i="1" dirty="0" smtClean="0"/>
          </a:p>
          <a:p>
            <a:pPr marL="914400" lvl="1" indent="-514350">
              <a:buFont typeface="+mj-lt"/>
              <a:buAutoNum type="arabicPeriod"/>
            </a:pPr>
            <a:endParaRPr lang="id-ID" dirty="0" smtClean="0"/>
          </a:p>
          <a:p>
            <a:pPr marL="914400" lvl="1" indent="-514350">
              <a:buFont typeface="+mj-lt"/>
              <a:buAutoNum type="arabicPeriod"/>
            </a:pPr>
            <a:endParaRPr lang="id-ID" dirty="0" smtClean="0"/>
          </a:p>
          <a:p>
            <a:pPr marL="914400" lvl="1" indent="-514350">
              <a:buFont typeface="+mj-lt"/>
              <a:buAutoNum type="arabicPeriod"/>
            </a:pPr>
            <a:endParaRPr lang="id-ID" dirty="0" smtClean="0"/>
          </a:p>
        </p:txBody>
      </p:sp>
      <p:sp>
        <p:nvSpPr>
          <p:cNvPr id="6" name="Title 1"/>
          <p:cNvSpPr>
            <a:spLocks noGrp="1"/>
          </p:cNvSpPr>
          <p:nvPr>
            <p:ph type="ctrTitle"/>
          </p:nvPr>
        </p:nvSpPr>
        <p:spPr/>
        <p:txBody>
          <a:bodyPr>
            <a:normAutofit fontScale="90000"/>
          </a:bodyPr>
          <a:lstStyle/>
          <a:p>
            <a:r>
              <a:rPr lang="id-ID" b="1" dirty="0" smtClean="0"/>
              <a:t>BUSINESS INTELLIGENCE</a:t>
            </a:r>
            <a:endParaRPr lang="id-ID"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36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6" name="Title 1"/>
          <p:cNvSpPr>
            <a:spLocks noGrp="1"/>
          </p:cNvSpPr>
          <p:nvPr>
            <p:ph type="ctrTitle"/>
          </p:nvPr>
        </p:nvSpPr>
        <p:spPr/>
        <p:txBody>
          <a:bodyPr>
            <a:normAutofit fontScale="90000"/>
          </a:bodyPr>
          <a:lstStyle/>
          <a:p>
            <a:r>
              <a:rPr lang="id-ID" b="1" dirty="0" smtClean="0"/>
              <a:t>BUSINESS INTELLIGENCE</a:t>
            </a:r>
            <a:endParaRPr lang="id-ID" b="1" dirty="0"/>
          </a:p>
        </p:txBody>
      </p:sp>
      <p:pic>
        <p:nvPicPr>
          <p:cNvPr id="1026" name="Picture 2"/>
          <p:cNvPicPr>
            <a:picLocks noChangeAspect="1" noChangeArrowheads="1"/>
          </p:cNvPicPr>
          <p:nvPr/>
        </p:nvPicPr>
        <p:blipFill>
          <a:blip r:embed="rId2"/>
          <a:srcRect l="36786" t="27344" r="17093" b="11132"/>
          <a:stretch>
            <a:fillRect/>
          </a:stretch>
        </p:blipFill>
        <p:spPr bwMode="auto">
          <a:xfrm>
            <a:off x="2214546" y="928670"/>
            <a:ext cx="6715172" cy="5036379"/>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12079" t="76173" r="76940" b="11132"/>
          <a:stretch>
            <a:fillRect/>
          </a:stretch>
        </p:blipFill>
        <p:spPr bwMode="auto">
          <a:xfrm>
            <a:off x="214282" y="928670"/>
            <a:ext cx="1978283" cy="128588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2800" b="1" dirty="0" smtClean="0">
                <a:latin typeface="Arial" pitchFamily="34" charset="0"/>
                <a:cs typeface="Arial" pitchFamily="34" charset="0"/>
              </a:rPr>
              <a:t>STRATEGIC MANAGEMENT SUPPORT</a:t>
            </a:r>
            <a:endParaRPr lang="id-ID" sz="28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37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t>Data administration, </a:t>
            </a:r>
            <a:r>
              <a:rPr lang="id-ID" dirty="0" smtClean="0"/>
              <a:t>bertanggungjawab dalam membuat perencanaan, memantau proses pengembangan, dan melakukan monitoring sumberdaya informasi. Fungsi ini harus sejalan dengan arah strategis organisasi, untuk memastikan bahwa seluruh kebutuhan informasi terpenuhi untuk perencanan strategis terpenuhi dengan baik.</a:t>
            </a:r>
          </a:p>
          <a:p>
            <a:r>
              <a:rPr lang="id-ID" b="1" i="1" dirty="0" smtClean="0"/>
              <a:t>Database administration, </a:t>
            </a:r>
            <a:r>
              <a:rPr lang="id-ID" dirty="0" smtClean="0"/>
              <a:t>bertanggungjawab terhadap hal-hal yang lebih operasional dan teknis dalam sistem database. </a:t>
            </a:r>
            <a:endParaRPr lang="id-ID"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0372"/>
            <a:ext cx="9144000" cy="714356"/>
          </a:xfrm>
        </p:spPr>
        <p:txBody>
          <a:bodyPr>
            <a:normAutofit fontScale="90000"/>
          </a:bodyPr>
          <a:lstStyle/>
          <a:p>
            <a:r>
              <a:rPr lang="id-ID" dirty="0" smtClean="0"/>
              <a:t>TERIMAKASIH</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INTELEGENSI BISNIS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i="1" dirty="0" smtClean="0">
                <a:latin typeface="Arial" pitchFamily="34" charset="0"/>
                <a:cs typeface="Arial" pitchFamily="34" charset="0"/>
              </a:rPr>
              <a:t>Data warehouse</a:t>
            </a:r>
            <a:r>
              <a:rPr lang="id-ID" dirty="0" smtClean="0">
                <a:latin typeface="Arial" pitchFamily="34" charset="0"/>
                <a:cs typeface="Arial" pitchFamily="34" charset="0"/>
              </a:rPr>
              <a:t>, adalah bentuk lain dari </a:t>
            </a:r>
            <a:r>
              <a:rPr lang="id-ID" i="1" dirty="0" smtClean="0">
                <a:latin typeface="Arial" pitchFamily="34" charset="0"/>
                <a:cs typeface="Arial" pitchFamily="34" charset="0"/>
              </a:rPr>
              <a:t>databases </a:t>
            </a:r>
            <a:r>
              <a:rPr lang="id-ID" dirty="0" smtClean="0">
                <a:latin typeface="Arial" pitchFamily="34" charset="0"/>
                <a:cs typeface="Arial" pitchFamily="34" charset="0"/>
              </a:rPr>
              <a:t> yang berisi informasi yang diperoleh dari </a:t>
            </a:r>
            <a:r>
              <a:rPr lang="id-ID" i="1" dirty="0" smtClean="0">
                <a:latin typeface="Arial" pitchFamily="34" charset="0"/>
                <a:cs typeface="Arial" pitchFamily="34" charset="0"/>
              </a:rPr>
              <a:t>operational databases </a:t>
            </a:r>
            <a:r>
              <a:rPr lang="id-ID" dirty="0" smtClean="0">
                <a:latin typeface="Arial" pitchFamily="34" charset="0"/>
                <a:cs typeface="Arial" pitchFamily="34" charset="0"/>
              </a:rPr>
              <a:t>untuk mendukung proses pengambilan keputusan. </a:t>
            </a:r>
            <a:r>
              <a:rPr lang="id-ID" i="1" dirty="0" smtClean="0">
                <a:latin typeface="Arial" pitchFamily="34" charset="0"/>
                <a:cs typeface="Arial" pitchFamily="34" charset="0"/>
              </a:rPr>
              <a:t>Data warehouse </a:t>
            </a:r>
            <a:r>
              <a:rPr lang="id-ID" dirty="0" smtClean="0">
                <a:latin typeface="Arial" pitchFamily="34" charset="0"/>
                <a:cs typeface="Arial" pitchFamily="34" charset="0"/>
              </a:rPr>
              <a:t>hanya mendukung OLAP, dan sama sekali tidak untuk mendukung OLTP.</a:t>
            </a:r>
          </a:p>
          <a:p>
            <a:r>
              <a:rPr lang="id-ID" dirty="0" smtClean="0">
                <a:latin typeface="Arial" pitchFamily="34" charset="0"/>
                <a:cs typeface="Arial" pitchFamily="34" charset="0"/>
              </a:rPr>
              <a:t>Tujuan utama </a:t>
            </a:r>
            <a:r>
              <a:rPr lang="id-ID" i="1" dirty="0" smtClean="0">
                <a:latin typeface="Arial" pitchFamily="34" charset="0"/>
                <a:cs typeface="Arial" pitchFamily="34" charset="0"/>
              </a:rPr>
              <a:t>data warehouse </a:t>
            </a:r>
            <a:r>
              <a:rPr lang="id-ID" dirty="0" smtClean="0">
                <a:latin typeface="Arial" pitchFamily="34" charset="0"/>
                <a:cs typeface="Arial" pitchFamily="34" charset="0"/>
              </a:rPr>
              <a:t>adalah untuk menciptakan </a:t>
            </a:r>
            <a:r>
              <a:rPr lang="id-ID" b="1" i="1" dirty="0" smtClean="0">
                <a:latin typeface="Arial" pitchFamily="34" charset="0"/>
                <a:cs typeface="Arial" pitchFamily="34" charset="0"/>
              </a:rPr>
              <a:t>business intelligence.</a:t>
            </a:r>
            <a:endParaRPr lang="id-ID" b="1" i="1"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INTELEGENSI BISNIS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8" name="Group 7"/>
          <p:cNvGrpSpPr/>
          <p:nvPr/>
        </p:nvGrpSpPr>
        <p:grpSpPr>
          <a:xfrm>
            <a:off x="214282" y="802602"/>
            <a:ext cx="8501122" cy="5412480"/>
            <a:chOff x="214282" y="802602"/>
            <a:chExt cx="8501122" cy="5412480"/>
          </a:xfrm>
        </p:grpSpPr>
        <p:pic>
          <p:nvPicPr>
            <p:cNvPr id="1026" name="Picture 2"/>
            <p:cNvPicPr>
              <a:picLocks noChangeAspect="1" noChangeArrowheads="1"/>
            </p:cNvPicPr>
            <p:nvPr/>
          </p:nvPicPr>
          <p:blipFill>
            <a:blip r:embed="rId2"/>
            <a:srcRect l="13916" t="20508" r="23828" b="11132"/>
            <a:stretch>
              <a:fillRect/>
            </a:stretch>
          </p:blipFill>
          <p:spPr bwMode="auto">
            <a:xfrm>
              <a:off x="2143108" y="802602"/>
              <a:ext cx="6572296" cy="5412480"/>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76172" t="76173" r="9912" b="11132"/>
            <a:stretch>
              <a:fillRect/>
            </a:stretch>
          </p:blipFill>
          <p:spPr bwMode="auto">
            <a:xfrm>
              <a:off x="214282" y="1071546"/>
              <a:ext cx="2088188" cy="1428760"/>
            </a:xfrm>
            <a:prstGeom prst="rect">
              <a:avLst/>
            </a:prstGeom>
            <a:noFill/>
            <a:ln w="9525">
              <a:noFill/>
              <a:miter lim="800000"/>
              <a:headEnd/>
              <a:tailEnd/>
            </a:ln>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THE RELATIONAL DATABASE MODEL</a:t>
            </a:r>
            <a:endParaRPr lang="id-ID" sz="3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i="1" dirty="0" smtClean="0">
                <a:latin typeface="Arial" pitchFamily="34" charset="0"/>
                <a:cs typeface="Arial" pitchFamily="34" charset="0"/>
              </a:rPr>
              <a:t>Databases</a:t>
            </a:r>
            <a:r>
              <a:rPr lang="id-ID" dirty="0" smtClean="0">
                <a:latin typeface="Arial" pitchFamily="34" charset="0"/>
                <a:cs typeface="Arial" pitchFamily="34" charset="0"/>
              </a:rPr>
              <a:t> adalah kumpulan data atau informasi yang diorganisasi dan diakses sesuai dengan struktur logis dari data atau informasi.</a:t>
            </a:r>
          </a:p>
          <a:p>
            <a:pPr>
              <a:buNone/>
            </a:pPr>
            <a:endParaRPr lang="id-ID" dirty="0" smtClean="0">
              <a:latin typeface="Arial" pitchFamily="34" charset="0"/>
              <a:cs typeface="Arial" pitchFamily="34" charset="0"/>
            </a:endParaRPr>
          </a:p>
          <a:p>
            <a:r>
              <a:rPr lang="id-ID" b="1" i="1" dirty="0" smtClean="0">
                <a:latin typeface="Arial" pitchFamily="34" charset="0"/>
                <a:cs typeface="Arial" pitchFamily="34" charset="0"/>
              </a:rPr>
              <a:t>Relational databases </a:t>
            </a:r>
            <a:r>
              <a:rPr lang="id-ID" dirty="0" smtClean="0">
                <a:latin typeface="Arial" pitchFamily="34" charset="0"/>
                <a:cs typeface="Arial" pitchFamily="34" charset="0"/>
              </a:rPr>
              <a:t>adalah sistem </a:t>
            </a:r>
            <a:r>
              <a:rPr lang="id-ID" i="1" dirty="0" smtClean="0">
                <a:latin typeface="Arial" pitchFamily="34" charset="0"/>
                <a:cs typeface="Arial" pitchFamily="34" charset="0"/>
              </a:rPr>
              <a:t>databases </a:t>
            </a:r>
            <a:r>
              <a:rPr lang="id-ID" dirty="0" smtClean="0">
                <a:latin typeface="Arial" pitchFamily="34" charset="0"/>
                <a:cs typeface="Arial" pitchFamily="34" charset="0"/>
              </a:rPr>
              <a:t>yang dirancang dalam bentuk tabel atau file dua dimensi, yaitu (1) informasi dan (2) struktur logika dari informasi.</a:t>
            </a:r>
            <a:endParaRPr lang="id-ID" b="1" i="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CONTOH DATA BASE RELATIONAL</a:t>
            </a:r>
            <a:endParaRPr lang="id-ID" sz="3200"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2050" name="Picture 2"/>
          <p:cNvPicPr>
            <a:picLocks noChangeAspect="1" noChangeArrowheads="1"/>
          </p:cNvPicPr>
          <p:nvPr/>
        </p:nvPicPr>
        <p:blipFill>
          <a:blip r:embed="rId2"/>
          <a:srcRect l="15151" t="35029" r="11980" b="24804"/>
          <a:stretch>
            <a:fillRect/>
          </a:stretch>
        </p:blipFill>
        <p:spPr bwMode="auto">
          <a:xfrm>
            <a:off x="300874" y="1000108"/>
            <a:ext cx="8557406" cy="478634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CONTOH DATA BASE RELATIONAL</a:t>
            </a:r>
            <a:endParaRPr lang="id-ID" sz="3200"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3075" name="Picture 3"/>
          <p:cNvPicPr>
            <a:picLocks noChangeAspect="1" noChangeArrowheads="1"/>
          </p:cNvPicPr>
          <p:nvPr/>
        </p:nvPicPr>
        <p:blipFill>
          <a:blip r:embed="rId2"/>
          <a:srcRect l="14111" t="25586" r="32422" b="23633"/>
          <a:stretch>
            <a:fillRect/>
          </a:stretch>
        </p:blipFill>
        <p:spPr bwMode="auto">
          <a:xfrm>
            <a:off x="928662" y="857232"/>
            <a:ext cx="7286676" cy="519050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200" b="1" dirty="0" smtClean="0">
                <a:latin typeface="Arial" pitchFamily="34" charset="0"/>
                <a:cs typeface="Arial" pitchFamily="34" charset="0"/>
              </a:rPr>
              <a:t>CONTOH DATA BASE RELATIONAL</a:t>
            </a:r>
            <a:endParaRPr lang="id-ID" sz="3200"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8" name="Group 7"/>
          <p:cNvGrpSpPr/>
          <p:nvPr/>
        </p:nvGrpSpPr>
        <p:grpSpPr>
          <a:xfrm>
            <a:off x="678627" y="714356"/>
            <a:ext cx="7931499" cy="5214975"/>
            <a:chOff x="678627" y="714356"/>
            <a:chExt cx="7931499" cy="5214975"/>
          </a:xfrm>
        </p:grpSpPr>
        <p:pic>
          <p:nvPicPr>
            <p:cNvPr id="4098" name="Picture 2"/>
            <p:cNvPicPr>
              <a:picLocks noChangeAspect="1" noChangeArrowheads="1"/>
            </p:cNvPicPr>
            <p:nvPr/>
          </p:nvPicPr>
          <p:blipFill>
            <a:blip r:embed="rId2"/>
            <a:srcRect l="13916" t="20508" r="39941" b="38476"/>
            <a:stretch>
              <a:fillRect/>
            </a:stretch>
          </p:blipFill>
          <p:spPr bwMode="auto">
            <a:xfrm>
              <a:off x="678627" y="714356"/>
              <a:ext cx="7822463" cy="5214975"/>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71045" t="42969" r="10644" b="38476"/>
            <a:stretch>
              <a:fillRect/>
            </a:stretch>
          </p:blipFill>
          <p:spPr bwMode="auto">
            <a:xfrm>
              <a:off x="6072197" y="3857628"/>
              <a:ext cx="2537929" cy="1928826"/>
            </a:xfrm>
            <a:prstGeom prst="rect">
              <a:avLst/>
            </a:prstGeom>
            <a:noFill/>
            <a:ln w="9525">
              <a:noFill/>
              <a:miter lim="800000"/>
              <a:headEnd/>
              <a:tailEnd/>
            </a:ln>
            <a:effec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1624</Words>
  <Application>Microsoft Office PowerPoint</Application>
  <PresentationFormat>On-screen Show (4:3)</PresentationFormat>
  <Paragraphs>198</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Custom Design</vt:lpstr>
      <vt:lpstr>BAGIAN III MEMBANGUN INTELEGENSI BISNIS</vt:lpstr>
      <vt:lpstr>INTELEGENSI BISNIS</vt:lpstr>
      <vt:lpstr>INTELEGENSI BISNIS</vt:lpstr>
      <vt:lpstr>INTELEGENSI BISNIS</vt:lpstr>
      <vt:lpstr>INTELEGENSI BISNIS</vt:lpstr>
      <vt:lpstr>THE RELATIONAL DATABASE MODEL</vt:lpstr>
      <vt:lpstr>CONTOH DATA BASE RELATIONAL</vt:lpstr>
      <vt:lpstr>CONTOH DATA BASE RELATIONAL</vt:lpstr>
      <vt:lpstr>CONTOH DATA BASE RELATIONAL</vt:lpstr>
      <vt:lpstr>CONTOH DATA BASE RELATIONAL</vt:lpstr>
      <vt:lpstr>DATA DICTIONARY</vt:lpstr>
      <vt:lpstr>PRIMARY KEY DAN FOREIGN KEY</vt:lpstr>
      <vt:lpstr>PRIMARY KEY DAN FOREIGN KEY</vt:lpstr>
      <vt:lpstr>INTEGRITAS DATA</vt:lpstr>
      <vt:lpstr>DATABASE MANAGEMENT SYSTEMS (DBMS)</vt:lpstr>
      <vt:lpstr>DATABASE MANAGEMENT SYSTEMS (DBMS)</vt:lpstr>
      <vt:lpstr>DATABASE MANAGEMENT SYSTEMS (DBMS)</vt:lpstr>
      <vt:lpstr>DATABASE MANAGEMENT SYSTEMS (DBMS)</vt:lpstr>
      <vt:lpstr>DATABASE MANAGEMENT SYSTEMS (DBMS)</vt:lpstr>
      <vt:lpstr>DATABASE MANAGEMENT SYSTEMS (DBMS)</vt:lpstr>
      <vt:lpstr>PENGGUNAAN DATABASE</vt:lpstr>
      <vt:lpstr>PENGGUNAAN DATABASE</vt:lpstr>
      <vt:lpstr>DATA WAREHOUSES DAN DATA MINING</vt:lpstr>
      <vt:lpstr>DATA WAREHOUSES DAN DATA MINING</vt:lpstr>
      <vt:lpstr>DATA WAREHOUSES DAN DATA MINING</vt:lpstr>
      <vt:lpstr>DATA WAREHOUSES DAN DATA MINING</vt:lpstr>
      <vt:lpstr>DATA WAREHOUSES DAN DATA MINING</vt:lpstr>
      <vt:lpstr>DATA WAREHOUSES DAN DATA MINING</vt:lpstr>
      <vt:lpstr>DATA MARTS</vt:lpstr>
      <vt:lpstr>DATA MARTS</vt:lpstr>
      <vt:lpstr>PERTIMBANGAN DATA WAREHOUSE</vt:lpstr>
      <vt:lpstr>BUSINESS INTELLIGENCE</vt:lpstr>
      <vt:lpstr>BUSINESS INTELLIGENCE</vt:lpstr>
      <vt:lpstr>BUSINESS INTELLIGENCE</vt:lpstr>
      <vt:lpstr>BUSINESS INTELLIGENCE</vt:lpstr>
      <vt:lpstr>BUSINESS INTELLIGENCE</vt:lpstr>
      <vt:lpstr>STRATEGIC MANAGEMENT SUPPORT</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158</cp:revision>
  <dcterms:created xsi:type="dcterms:W3CDTF">2015-03-15T07:45:02Z</dcterms:created>
  <dcterms:modified xsi:type="dcterms:W3CDTF">2015-04-06T06:54:56Z</dcterms:modified>
</cp:coreProperties>
</file>