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70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8" r:id="rId30"/>
    <p:sldId id="299" r:id="rId31"/>
    <p:sldId id="297" r:id="rId32"/>
    <p:sldId id="300" r:id="rId33"/>
    <p:sldId id="301" r:id="rId34"/>
    <p:sldId id="302" r:id="rId35"/>
    <p:sldId id="303" r:id="rId36"/>
    <p:sldId id="304" r:id="rId37"/>
    <p:sldId id="305" r:id="rId38"/>
    <p:sldId id="269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28404-2F1A-473C-842D-F26D3F07D154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69C0C-70BC-453A-BC6A-740710DEED7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16" y="6286520"/>
            <a:ext cx="232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Sistem Informasi Manajemen</a:t>
            </a:r>
            <a:endParaRPr lang="id-ID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358082" y="6357958"/>
            <a:ext cx="857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Halaman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954" y="6286520"/>
            <a:ext cx="2324096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Sistem Informasi Manajemen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954" y="6286520"/>
            <a:ext cx="2324096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Sistem Informasi Manajemen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9BA9F3-8942-46F3-BAEF-2C2175FEA74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16" y="6286520"/>
            <a:ext cx="232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Sistem Informasi Manajemen</a:t>
            </a:r>
            <a:endParaRPr lang="id-ID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429520" y="6357958"/>
            <a:ext cx="857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Halaman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7158" y="6215082"/>
            <a:ext cx="835824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954" y="6286520"/>
            <a:ext cx="2324096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Sistem Informasi Manajemen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1954" y="6286520"/>
            <a:ext cx="2324096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Sistem Informasi Manajemen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1954" y="6286520"/>
            <a:ext cx="2324096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Sistem Informasi Manajemen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954" y="6286520"/>
            <a:ext cx="2324096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Sistem Informasi Manajemen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1954" y="6286520"/>
            <a:ext cx="2324096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Sistem Informasi Manajemen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1954" y="6286520"/>
            <a:ext cx="2324096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Sistem Informasi Manajemen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1954" y="6286520"/>
            <a:ext cx="2324096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Sistem Informasi Manajemen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229600" cy="519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76" y="635635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BA9F3-8942-46F3-BAEF-2C2175FEA74D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49CE-013C-4AAC-9B81-70A959FCC7AB}" type="datetimeFigureOut">
              <a:rPr lang="id-ID" smtClean="0"/>
              <a:pPr/>
              <a:t>30/03/2015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3763-F145-420D-AEE5-59A501E4E41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stinationcrm.com/" TargetMode="External"/><Relationship Id="rId3" Type="http://schemas.openxmlformats.org/officeDocument/2006/relationships/hyperlink" Target="http://www.salesforce.com/" TargetMode="External"/><Relationship Id="rId7" Type="http://schemas.openxmlformats.org/officeDocument/2006/relationships/hyperlink" Target="http://www.crm.ittoolbox.com/" TargetMode="External"/><Relationship Id="rId2" Type="http://schemas.openxmlformats.org/officeDocument/2006/relationships/hyperlink" Target="http://www.oracle.com/siebel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m2day.com/" TargetMode="External"/><Relationship Id="rId5" Type="http://schemas.openxmlformats.org/officeDocument/2006/relationships/hyperlink" Target="http://www.mycustomer.com/" TargetMode="External"/><Relationship Id="rId4" Type="http://schemas.openxmlformats.org/officeDocument/2006/relationships/hyperlink" Target="http://www.cio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mr.com/" TargetMode="External"/><Relationship Id="rId7" Type="http://schemas.openxmlformats.org/officeDocument/2006/relationships/hyperlink" Target="http://www.oracle.com/applications/scm/index.html" TargetMode="External"/><Relationship Id="rId2" Type="http://schemas.openxmlformats.org/officeDocument/2006/relationships/hyperlink" Target="http://www.supplychain.ittoolbo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gistics.about.com/" TargetMode="External"/><Relationship Id="rId5" Type="http://schemas.openxmlformats.org/officeDocument/2006/relationships/hyperlink" Target="http://www.cio.com/" TargetMode="External"/><Relationship Id="rId4" Type="http://schemas.openxmlformats.org/officeDocument/2006/relationships/hyperlink" Target="http://www.i2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3116"/>
            <a:ext cx="9144000" cy="1500198"/>
          </a:xfrm>
        </p:spPr>
        <p:txBody>
          <a:bodyPr>
            <a:normAutofit/>
          </a:bodyPr>
          <a:lstStyle/>
          <a:p>
            <a:r>
              <a:rPr lang="id-ID" dirty="0" smtClean="0"/>
              <a:t>BAGIAN II</a:t>
            </a:r>
            <a:br>
              <a:rPr lang="id-ID" dirty="0" smtClean="0"/>
            </a:br>
            <a:r>
              <a:rPr lang="id-ID" dirty="0" smtClean="0"/>
              <a:t>MERAIH KEUNGGULAN DENGAN TI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CUSTOMER RELATIONSHIP MANAGEMENT (CRM)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Mendapatkan dan mempertahankan pelanggan adalah tujuan utama setiap organisasi.</a:t>
            </a:r>
          </a:p>
          <a:p>
            <a:r>
              <a:rPr lang="id-ID" b="1" i="1" dirty="0" smtClean="0"/>
              <a:t>Customer Relationship Management (CRM) System </a:t>
            </a:r>
            <a:r>
              <a:rPr lang="id-ID" dirty="0" smtClean="0"/>
              <a:t>adalah sistem yang dirancang untuk merekam, mengolah, dan menyajikan informasi tentang pelanggan terutama dari sisi kebutuhan, keinginan, dan prilaku dengan tujuan untuk memberikan pelayanan yang terbaik kepada mereka.</a:t>
            </a: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latin typeface="Arial" pitchFamily="34" charset="0"/>
                <a:cs typeface="Arial" pitchFamily="34" charset="0"/>
              </a:rPr>
              <a:t>Customer Relationship Management (CRM)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Pelanggan berinteraksi dengan perusahaan melalui banyak cara, dan setiap cara harus </a:t>
            </a:r>
            <a:r>
              <a:rPr lang="id-ID" b="1" dirty="0" smtClean="0"/>
              <a:t>mudah, menyenangkan, dan bebas kesalahan</a:t>
            </a:r>
            <a:r>
              <a:rPr lang="id-ID" dirty="0" smtClean="0"/>
              <a:t>.</a:t>
            </a:r>
            <a:endParaRPr lang="id-ID" b="1" dirty="0" smtClean="0"/>
          </a:p>
          <a:p>
            <a:r>
              <a:rPr lang="id-ID" b="1" i="1" dirty="0" smtClean="0"/>
              <a:t>Multi-channel service delivery,</a:t>
            </a:r>
            <a:r>
              <a:rPr lang="id-ID" b="1" dirty="0" smtClean="0"/>
              <a:t> </a:t>
            </a:r>
            <a:r>
              <a:rPr lang="id-ID" dirty="0" smtClean="0"/>
              <a:t>adalah istilah untuk menjelaskan berbagai cara perusahaan berinteraksi dengan pelanggan, misalnya melalui fax, telpon, email, dan web.</a:t>
            </a:r>
          </a:p>
          <a:p>
            <a:r>
              <a:rPr lang="id-ID" dirty="0" smtClean="0"/>
              <a:t>Tujuan utama </a:t>
            </a:r>
            <a:r>
              <a:rPr lang="id-ID" b="1" i="1" dirty="0" smtClean="0"/>
              <a:t>CRM Systems </a:t>
            </a:r>
            <a:r>
              <a:rPr lang="id-ID" dirty="0" smtClean="0"/>
              <a:t>adalah mengelola seluruh jalur interaksi dengan pelanggan. 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latin typeface="Arial" pitchFamily="34" charset="0"/>
                <a:cs typeface="Arial" pitchFamily="34" charset="0"/>
              </a:rPr>
              <a:t>Customer Relationship Management (CRM)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CRM Systems mencakup tiga fungsi sbb.: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dirty="0" smtClean="0"/>
              <a:t>Sales force automation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dirty="0" smtClean="0"/>
              <a:t>Customer service and support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dirty="0" smtClean="0"/>
              <a:t>Marketing campaign management and analysis</a:t>
            </a:r>
          </a:p>
          <a:p>
            <a:pPr marL="971550" lvl="1" indent="-611188">
              <a:buFont typeface="+mj-lt"/>
              <a:buAutoNum type="arabicPeriod"/>
            </a:pPr>
            <a:endParaRPr lang="id-ID" dirty="0" smtClean="0"/>
          </a:p>
          <a:p>
            <a:pPr marL="400050" indent="-439738">
              <a:tabLst>
                <a:tab pos="360363" algn="l"/>
              </a:tabLst>
            </a:pPr>
            <a:r>
              <a:rPr lang="id-ID" b="1" dirty="0" smtClean="0"/>
              <a:t>Sales force automation (SFA) systems</a:t>
            </a:r>
            <a:r>
              <a:rPr lang="id-ID" dirty="0" smtClean="0"/>
              <a:t>, berfungsi untuk melakukan pelacakan secara otomatis setiap tahapan dalam proses penjualan.</a:t>
            </a:r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CRM Systems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214282" y="833420"/>
            <a:ext cx="8501122" cy="5344063"/>
            <a:chOff x="214282" y="833420"/>
            <a:chExt cx="8501122" cy="53440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39551" t="32226" r="18701" b="16992"/>
            <a:stretch>
              <a:fillRect/>
            </a:stretch>
          </p:blipFill>
          <p:spPr bwMode="auto">
            <a:xfrm>
              <a:off x="2857488" y="833420"/>
              <a:ext cx="5857916" cy="534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/>
            <a:srcRect l="12451" t="32226" r="69971" b="54102"/>
            <a:stretch>
              <a:fillRect/>
            </a:stretch>
          </p:blipFill>
          <p:spPr bwMode="auto">
            <a:xfrm>
              <a:off x="214282" y="928670"/>
              <a:ext cx="3184093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latin typeface="Arial" pitchFamily="34" charset="0"/>
                <a:cs typeface="Arial" pitchFamily="34" charset="0"/>
              </a:rPr>
              <a:t>STRATEGI DALAM CRM</a:t>
            </a:r>
            <a:endParaRPr lang="id-ID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Fokus utama dalam CRM adalah: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dirty="0" smtClean="0"/>
              <a:t>Differentiation and focus (Porter’s three generic strategies)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dirty="0" smtClean="0"/>
              <a:t>Top-line initiative (revenue enhancement)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dirty="0" smtClean="0"/>
              <a:t>Growing the organization (run-grow-transform framework)</a:t>
            </a:r>
          </a:p>
          <a:p>
            <a:pPr marL="400050" indent="-439738"/>
            <a:r>
              <a:rPr lang="id-ID" b="1" u="sng" dirty="0" smtClean="0"/>
              <a:t>Prinsip:</a:t>
            </a:r>
            <a:r>
              <a:rPr lang="id-ID" dirty="0" smtClean="0"/>
              <a:t> pelanggan hanya bersedia membayar barang/jasa yang sesuai dengan pilihannya serta interaksi/transaksi yang mudah dan menyenangkan.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latin typeface="Arial" pitchFamily="34" charset="0"/>
                <a:cs typeface="Arial" pitchFamily="34" charset="0"/>
              </a:rPr>
              <a:t>MANFAAT SUPERIORITAS CRM</a:t>
            </a:r>
            <a:endParaRPr lang="id-ID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9138" indent="-719138">
              <a:buFont typeface="+mj-lt"/>
              <a:buAutoNum type="arabicPeriod"/>
            </a:pPr>
            <a:r>
              <a:rPr lang="id-ID" sz="3600" dirty="0" smtClean="0">
                <a:latin typeface="Arial" pitchFamily="34" charset="0"/>
                <a:cs typeface="Arial" pitchFamily="34" charset="0"/>
              </a:rPr>
              <a:t>Pemasaran lebih efektif,  melalui pemahaman yang lebih tepat atas kebutuhan dan keingingan pelanggan.</a:t>
            </a:r>
          </a:p>
          <a:p>
            <a:pPr marL="719138" indent="-719138">
              <a:buFont typeface="+mj-lt"/>
              <a:buAutoNum type="arabicPeriod"/>
            </a:pPr>
            <a:r>
              <a:rPr lang="id-ID" sz="3600" dirty="0" smtClean="0">
                <a:latin typeface="Arial" pitchFamily="34" charset="0"/>
                <a:cs typeface="Arial" pitchFamily="34" charset="0"/>
              </a:rPr>
              <a:t>Proses penjualan lebih efisien.</a:t>
            </a:r>
          </a:p>
          <a:p>
            <a:pPr marL="719138" indent="-719138">
              <a:buFont typeface="+mj-lt"/>
              <a:buAutoNum type="arabicPeriod"/>
            </a:pPr>
            <a:r>
              <a:rPr lang="id-ID" sz="3600" dirty="0" smtClean="0">
                <a:latin typeface="Arial" pitchFamily="34" charset="0"/>
                <a:cs typeface="Arial" pitchFamily="34" charset="0"/>
              </a:rPr>
              <a:t>Pelayanan dan dukungan paska penjualan lebih unggul, misalnya melalui call-center yang efektif.</a:t>
            </a:r>
            <a:endParaRPr lang="id-ID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latin typeface="Arial" pitchFamily="34" charset="0"/>
                <a:cs typeface="Arial" pitchFamily="34" charset="0"/>
              </a:rPr>
              <a:t>IT UNTUK CRM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grpSp>
        <p:nvGrpSpPr>
          <p:cNvPr id="8" name="Group 7"/>
          <p:cNvGrpSpPr/>
          <p:nvPr/>
        </p:nvGrpSpPr>
        <p:grpSpPr>
          <a:xfrm>
            <a:off x="705418" y="785794"/>
            <a:ext cx="7795672" cy="5389600"/>
            <a:chOff x="705418" y="785794"/>
            <a:chExt cx="7795672" cy="5389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 l="29297" t="25390" r="11377" b="19922"/>
            <a:stretch>
              <a:fillRect/>
            </a:stretch>
          </p:blipFill>
          <p:spPr bwMode="auto">
            <a:xfrm>
              <a:off x="705418" y="785794"/>
              <a:ext cx="7795672" cy="538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l="12451" t="25390" r="70703" b="62891"/>
            <a:stretch>
              <a:fillRect/>
            </a:stretch>
          </p:blipFill>
          <p:spPr bwMode="auto">
            <a:xfrm>
              <a:off x="5357818" y="1142984"/>
              <a:ext cx="3012302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Sumber Lain Informasi CRM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0076" y="874713"/>
            <a:ext cx="8115328" cy="519749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Siebel Systems – </a:t>
            </a:r>
            <a:r>
              <a:rPr lang="id-ID" dirty="0" smtClean="0">
                <a:hlinkClick r:id="rId2"/>
              </a:rPr>
              <a:t>www.oracle.com/siebel/index.html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Salesforce.com – </a:t>
            </a:r>
            <a:r>
              <a:rPr lang="id-ID" dirty="0" smtClean="0">
                <a:hlinkClick r:id="rId3"/>
              </a:rPr>
              <a:t>www.salesforce.com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CIO Magazine – </a:t>
            </a:r>
            <a:r>
              <a:rPr lang="id-ID" dirty="0" smtClean="0">
                <a:hlinkClick r:id="rId4"/>
              </a:rPr>
              <a:t>www.cio.com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MyCustomer.com – </a:t>
            </a:r>
            <a:r>
              <a:rPr lang="id-ID" dirty="0" smtClean="0">
                <a:hlinkClick r:id="rId5"/>
              </a:rPr>
              <a:t>www.mycustomer.com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CRM Today – </a:t>
            </a:r>
            <a:r>
              <a:rPr lang="id-ID" dirty="0" smtClean="0">
                <a:hlinkClick r:id="rId6"/>
              </a:rPr>
              <a:t>www.crm2day.com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CRM Knowledge Base – </a:t>
            </a:r>
            <a:r>
              <a:rPr lang="id-ID" dirty="0" smtClean="0">
                <a:hlinkClick r:id="rId7"/>
              </a:rPr>
              <a:t>www.crm.ittoolbox.com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destinationCRM.COM – </a:t>
            </a:r>
            <a:r>
              <a:rPr lang="id-ID" dirty="0" smtClean="0">
                <a:hlinkClick r:id="rId8"/>
              </a:rPr>
              <a:t>www.destinationcrm.com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E-Collaboration</a:t>
            </a:r>
            <a:endParaRPr lang="id-ID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b="1" i="1" dirty="0" smtClean="0"/>
              <a:t>E-Collaboration</a:t>
            </a:r>
            <a:r>
              <a:rPr lang="id-ID" dirty="0" smtClean="0"/>
              <a:t> adalah penggunaan TI untuk mendukung: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dirty="0" smtClean="0"/>
              <a:t>Aktifitas pekerjakan dengan hubungan kerja lintas bagian yang  terintegrasi.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dirty="0" smtClean="0"/>
              <a:t>Manajemen informasi dengan sistem manajemen informasi </a:t>
            </a:r>
            <a:r>
              <a:rPr lang="id-ID" i="1" dirty="0" smtClean="0"/>
              <a:t>(Knowledge management dengan knowledge management systems)</a:t>
            </a:r>
            <a:r>
              <a:rPr lang="id-ID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dirty="0" smtClean="0"/>
              <a:t>Jaringan sosial dengan sistem jaringan sosial.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dirty="0" smtClean="0"/>
              <a:t>Pembelajaran dengan alat pembelajaran elektronik  (</a:t>
            </a:r>
            <a:r>
              <a:rPr lang="id-ID" i="1" dirty="0" smtClean="0"/>
              <a:t>e-learning tools</a:t>
            </a:r>
            <a:r>
              <a:rPr lang="id-ID" dirty="0" smtClean="0"/>
              <a:t>).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dirty="0" smtClean="0"/>
              <a:t>Kolaborasi informal untuk mendukung </a:t>
            </a:r>
            <a:r>
              <a:rPr lang="id-ID" i="1" dirty="0" smtClean="0"/>
              <a:t>open-source information</a:t>
            </a:r>
            <a:r>
              <a:rPr lang="id-ID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b="1" i="1" dirty="0" smtClean="0"/>
              <a:t>E-Collaboration</a:t>
            </a:r>
            <a:endParaRPr lang="id-ID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Dalam kolaborasi lingkungan kerja yang terintegrasi atau </a:t>
            </a:r>
            <a:r>
              <a:rPr lang="id-ID" i="1" dirty="0" smtClean="0"/>
              <a:t>integrated collaboration environments (ICEs), </a:t>
            </a:r>
            <a:r>
              <a:rPr lang="id-ID" dirty="0" smtClean="0"/>
              <a:t>tim virtual </a:t>
            </a:r>
            <a:r>
              <a:rPr lang="id-ID" i="1" dirty="0" smtClean="0"/>
              <a:t>(virtual teams) </a:t>
            </a:r>
            <a:r>
              <a:rPr lang="id-ID" dirty="0" smtClean="0"/>
              <a:t>melaksanakan tugas masing-masing melalui jaringan TI. </a:t>
            </a:r>
          </a:p>
          <a:p>
            <a:r>
              <a:rPr lang="id-ID" i="1" dirty="0" smtClean="0"/>
              <a:t>Virtual teams </a:t>
            </a:r>
            <a:r>
              <a:rPr lang="id-ID" dirty="0" smtClean="0"/>
              <a:t>adalah sebuah tim kerja yang anggotanya berada diberbagai lokasi yang berjauhan yang aktifitas kerjanya didukung dengan </a:t>
            </a:r>
            <a:r>
              <a:rPr lang="id-ID" i="1" dirty="0" smtClean="0"/>
              <a:t>ICE Software</a:t>
            </a:r>
            <a:r>
              <a:rPr lang="id-ID" dirty="0" smtClean="0"/>
              <a:t> tertentu atau didukung dengan </a:t>
            </a:r>
            <a:r>
              <a:rPr lang="id-ID" b="1" i="1" dirty="0" smtClean="0"/>
              <a:t>basic collaboration systems</a:t>
            </a:r>
            <a:r>
              <a:rPr lang="id-ID" dirty="0" smtClean="0"/>
              <a:t>.</a:t>
            </a:r>
            <a:endParaRPr lang="id-ID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IMPLEMENTASI TI DALAM BISNIS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Untuk mendukung strategi bisnis, implementasi TI terpenting adalah dalam bidang:</a:t>
            </a:r>
          </a:p>
          <a:p>
            <a:pPr marL="0" indent="0"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Supply chain management (manajemen rantai pasokan)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Customer relationship management (manajemen hubungan dengan pelanggan)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E-collaboration (kolaborasi elektronik) 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b="1" i="1" dirty="0" smtClean="0"/>
              <a:t>E-Collaboration</a:t>
            </a:r>
            <a:endParaRPr lang="id-ID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b="1" i="1" dirty="0" smtClean="0"/>
              <a:t>Collaboration systems</a:t>
            </a:r>
            <a:r>
              <a:rPr lang="id-ID" i="1" dirty="0" smtClean="0"/>
              <a:t> </a:t>
            </a:r>
            <a:r>
              <a:rPr lang="id-ID" dirty="0" smtClean="0"/>
              <a:t>adalah software yang dirancang untuk meningkatkan kinerja tim melalui dukungan </a:t>
            </a:r>
            <a:r>
              <a:rPr lang="id-ID" i="1" dirty="0" smtClean="0"/>
              <a:t>sharing and flow of information, </a:t>
            </a:r>
            <a:r>
              <a:rPr lang="id-ID" dirty="0" smtClean="0"/>
              <a:t>mulai dari email sampai dengan ICE Software dengan fitur-fitur yang lebih maju.</a:t>
            </a:r>
          </a:p>
          <a:p>
            <a:r>
              <a:rPr lang="id-ID" b="1" i="1" dirty="0" smtClean="0"/>
              <a:t>Workflow systems</a:t>
            </a:r>
            <a:r>
              <a:rPr lang="id-ID" i="1" dirty="0" smtClean="0"/>
              <a:t> </a:t>
            </a:r>
            <a:r>
              <a:rPr lang="id-ID" dirty="0" smtClean="0"/>
              <a:t>adalah sistem yang dirancang untuk mengotomatiskan proses bisnis tertentu.</a:t>
            </a:r>
          </a:p>
          <a:p>
            <a:r>
              <a:rPr lang="id-ID" b="1" i="1" dirty="0" smtClean="0"/>
              <a:t>Document management systems</a:t>
            </a:r>
            <a:r>
              <a:rPr lang="id-ID" i="1" dirty="0" smtClean="0"/>
              <a:t>, </a:t>
            </a:r>
            <a:r>
              <a:rPr lang="id-ID" dirty="0" smtClean="0"/>
              <a:t>adalah sistem yang dirancang untuk mengelola dokumen dalam setiap proses bisnis.</a:t>
            </a:r>
            <a:endParaRPr lang="id-ID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b="1" i="1" dirty="0" smtClean="0"/>
              <a:t>E-Collaboration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Knowledge management (KM) systems, </a:t>
            </a:r>
            <a:r>
              <a:rPr lang="id-ID" dirty="0" smtClean="0"/>
              <a:t>adalah TI yang dirancang untuk merekam, mengolah, dan menyebarkan informasi untuk mendukung ketepatan proses bisnis dalam organisasi.</a:t>
            </a:r>
          </a:p>
          <a:p>
            <a:r>
              <a:rPr lang="id-ID" dirty="0" smtClean="0"/>
              <a:t>Sasaran dari </a:t>
            </a:r>
            <a:r>
              <a:rPr lang="id-ID" i="1" dirty="0" smtClean="0"/>
              <a:t>KM Systems </a:t>
            </a:r>
            <a:r>
              <a:rPr lang="id-ID" dirty="0" smtClean="0"/>
              <a:t>adalah untuk memastikan bahwa seluruh informasi yang diperlukan oleh setiap personil dalam organisasi tersedia tepat waktu dan bebas dari kesalahan. 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b="1" i="1" dirty="0" smtClean="0"/>
              <a:t>E-Collaboration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Social networking systems </a:t>
            </a:r>
            <a:r>
              <a:rPr lang="id-ID" dirty="0" smtClean="0"/>
              <a:t>adalah Sistem TI yang dirancang untuk memudahkan interaksi sosial, baik untuk tujuan bisnis maupun non bisnis.</a:t>
            </a:r>
          </a:p>
          <a:p>
            <a:r>
              <a:rPr lang="id-ID" i="1" dirty="0" smtClean="0"/>
              <a:t>Open-source information </a:t>
            </a:r>
            <a:r>
              <a:rPr lang="id-ID" dirty="0" smtClean="0"/>
              <a:t>adalah informasi bebas biaya yang tersedia untuk publik, bahkan dimungkinkan untuk bisa di-update oleh siapapun.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b="1" i="1" dirty="0" smtClean="0"/>
              <a:t>E-Collaboration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grpSp>
        <p:nvGrpSpPr>
          <p:cNvPr id="8" name="Group 7"/>
          <p:cNvGrpSpPr/>
          <p:nvPr/>
        </p:nvGrpSpPr>
        <p:grpSpPr>
          <a:xfrm>
            <a:off x="214282" y="1071546"/>
            <a:ext cx="8659873" cy="4857784"/>
            <a:chOff x="214282" y="1071546"/>
            <a:chExt cx="8659873" cy="48577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 l="13183" t="70704" r="70703" b="19043"/>
            <a:stretch>
              <a:fillRect/>
            </a:stretch>
          </p:blipFill>
          <p:spPr bwMode="auto">
            <a:xfrm rot="5400000">
              <a:off x="-607228" y="1893056"/>
              <a:ext cx="3143217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l="32697" t="28361" r="12589" b="21134"/>
            <a:stretch>
              <a:fillRect/>
            </a:stretch>
          </p:blipFill>
          <p:spPr bwMode="auto">
            <a:xfrm>
              <a:off x="1857356" y="1071546"/>
              <a:ext cx="7016799" cy="485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Budaya TI – IT Culture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000" b="1" dirty="0" smtClean="0">
                <a:latin typeface="Arial" pitchFamily="34" charset="0"/>
                <a:cs typeface="Arial" pitchFamily="34" charset="0"/>
              </a:rPr>
              <a:t>IT Culture</a:t>
            </a:r>
            <a:r>
              <a:rPr lang="id-ID" sz="3000" dirty="0" smtClean="0">
                <a:latin typeface="Arial" pitchFamily="34" charset="0"/>
                <a:cs typeface="Arial" pitchFamily="34" charset="0"/>
              </a:rPr>
              <a:t> adalah tingkat perhatian manajemen terhadap TI, mencakup penempatan fungsi TI secara truktural serta pendekatan filosofis organisasi dalam mengembangan, menyebarkan, dan memanfaatkan TI.</a:t>
            </a:r>
          </a:p>
          <a:p>
            <a:r>
              <a:rPr lang="id-ID" sz="3000" b="1" dirty="0" smtClean="0">
                <a:latin typeface="Arial" pitchFamily="34" charset="0"/>
                <a:cs typeface="Arial" pitchFamily="34" charset="0"/>
              </a:rPr>
              <a:t>IT Culture</a:t>
            </a:r>
            <a:r>
              <a:rPr lang="id-ID" sz="3000" dirty="0" smtClean="0">
                <a:latin typeface="Arial" pitchFamily="34" charset="0"/>
                <a:cs typeface="Arial" pitchFamily="34" charset="0"/>
              </a:rPr>
              <a:t> mencakup dua aspek: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sz="3000" dirty="0" smtClean="0">
                <a:latin typeface="Arial" pitchFamily="34" charset="0"/>
                <a:cs typeface="Arial" pitchFamily="34" charset="0"/>
              </a:rPr>
              <a:t>Struktur  funsi TI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sz="3000" dirty="0" smtClean="0">
                <a:latin typeface="Arial" pitchFamily="34" charset="0"/>
                <a:cs typeface="Arial" pitchFamily="34" charset="0"/>
              </a:rPr>
              <a:t>Filosofi organisasi dalam memanfaatkan TI</a:t>
            </a:r>
            <a:endParaRPr lang="id-ID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Budaya TI – IT Culture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3000" dirty="0" smtClean="0">
                <a:latin typeface="Arial" pitchFamily="34" charset="0"/>
                <a:cs typeface="Arial" pitchFamily="34" charset="0"/>
              </a:rPr>
              <a:t>Secara stuktural, penempatan fungsi TI dapat dilakukan dengan tiga pendekatan: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Top-down silo approach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Matrix approach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Fully integrated throughout the organization approach</a:t>
            </a:r>
          </a:p>
          <a:p>
            <a:pPr marL="360363" indent="-303213"/>
            <a:r>
              <a:rPr lang="id-ID" sz="3000" b="1" dirty="0" smtClean="0">
                <a:latin typeface="Arial" pitchFamily="34" charset="0"/>
                <a:cs typeface="Arial" pitchFamily="34" charset="0"/>
              </a:rPr>
              <a:t>Top-down silo approach</a:t>
            </a:r>
            <a:r>
              <a:rPr lang="id-ID" sz="3000" dirty="0" smtClean="0">
                <a:latin typeface="Arial" pitchFamily="34" charset="0"/>
                <a:cs typeface="Arial" pitchFamily="34" charset="0"/>
              </a:rPr>
              <a:t>, fungsi TI dibentuk secara eksklusif untuk menangani segalah hal yang berhubungan dengan TI, mulai dari budgeting, project management, capacity, processing dst.</a:t>
            </a:r>
            <a:endParaRPr lang="id-ID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Budaya TI – IT Culture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000" b="1" dirty="0" smtClean="0">
                <a:latin typeface="Arial" pitchFamily="34" charset="0"/>
                <a:cs typeface="Arial" pitchFamily="34" charset="0"/>
              </a:rPr>
              <a:t>Matrix approach</a:t>
            </a:r>
            <a:r>
              <a:rPr lang="id-ID" sz="3000" dirty="0" smtClean="0">
                <a:latin typeface="Arial" pitchFamily="34" charset="0"/>
                <a:cs typeface="Arial" pitchFamily="34" charset="0"/>
              </a:rPr>
              <a:t>, dalam pendekatan ini fungsi TI masih dibentuk secara khusus, untuk mempertahankan personil fungsi TI, tetapi fungsi TI di matrikkan atau dikaitkan dengan seluruh fungsi yang ada dalam organisasi.</a:t>
            </a:r>
          </a:p>
          <a:p>
            <a:r>
              <a:rPr lang="id-ID" sz="3000" b="1" dirty="0" smtClean="0">
                <a:latin typeface="Arial" pitchFamily="34" charset="0"/>
                <a:cs typeface="Arial" pitchFamily="34" charset="0"/>
              </a:rPr>
              <a:t>Fully integrated approach, </a:t>
            </a:r>
            <a:r>
              <a:rPr lang="id-ID" sz="3000" dirty="0" smtClean="0">
                <a:latin typeface="Arial" pitchFamily="34" charset="0"/>
                <a:cs typeface="Arial" pitchFamily="34" charset="0"/>
              </a:rPr>
              <a:t>dalam pendekatan ini tidak dibentuk fungsi TI secara khusus, personil TI ditempatkan di seluruh fungsi yang ada dalam organisasi.</a:t>
            </a:r>
            <a:endParaRPr lang="id-ID" sz="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Budaya TI – IT Culture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27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grpSp>
        <p:nvGrpSpPr>
          <p:cNvPr id="10" name="Group 9"/>
          <p:cNvGrpSpPr/>
          <p:nvPr/>
        </p:nvGrpSpPr>
        <p:grpSpPr>
          <a:xfrm>
            <a:off x="285720" y="1071546"/>
            <a:ext cx="8572560" cy="4643470"/>
            <a:chOff x="285720" y="1071546"/>
            <a:chExt cx="8572560" cy="46434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13428" t="28646" r="50927" b="29036"/>
            <a:stretch>
              <a:fillRect/>
            </a:stretch>
          </p:blipFill>
          <p:spPr bwMode="auto">
            <a:xfrm>
              <a:off x="3643306" y="1071546"/>
              <a:ext cx="5214974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 l="12451" t="75196" r="70703" b="14062"/>
            <a:stretch>
              <a:fillRect/>
            </a:stretch>
          </p:blipFill>
          <p:spPr bwMode="auto">
            <a:xfrm>
              <a:off x="285720" y="1071546"/>
              <a:ext cx="2838124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28596" y="2571744"/>
              <a:ext cx="3071834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buFont typeface="Arial" pitchFamily="34" charset="0"/>
                <a:buChar char="•"/>
              </a:pPr>
              <a:r>
                <a:rPr lang="id-ID" sz="2300" dirty="0" smtClean="0">
                  <a:latin typeface="Arial" pitchFamily="34" charset="0"/>
                  <a:cs typeface="Arial" pitchFamily="34" charset="0"/>
                </a:rPr>
                <a:t>CIO – chief information officer</a:t>
              </a:r>
            </a:p>
            <a:p>
              <a:pPr marL="179388" indent="-179388">
                <a:buFont typeface="Arial" pitchFamily="34" charset="0"/>
                <a:buChar char="•"/>
              </a:pPr>
              <a:r>
                <a:rPr lang="id-ID" sz="2300" dirty="0" smtClean="0">
                  <a:latin typeface="Arial" pitchFamily="34" charset="0"/>
                  <a:cs typeface="Arial" pitchFamily="34" charset="0"/>
                </a:rPr>
                <a:t>CTO – chief technology officer</a:t>
              </a:r>
            </a:p>
            <a:p>
              <a:pPr marL="179388" indent="-179388">
                <a:buFont typeface="Arial" pitchFamily="34" charset="0"/>
                <a:buChar char="•"/>
              </a:pPr>
              <a:r>
                <a:rPr lang="id-ID" sz="2300" dirty="0" smtClean="0">
                  <a:latin typeface="Arial" pitchFamily="34" charset="0"/>
                  <a:cs typeface="Arial" pitchFamily="34" charset="0"/>
                </a:rPr>
                <a:t>CSO – chief security officer</a:t>
              </a:r>
            </a:p>
            <a:p>
              <a:pPr marL="179388" indent="-179388">
                <a:buFont typeface="Arial" pitchFamily="34" charset="0"/>
                <a:buChar char="•"/>
              </a:pPr>
              <a:r>
                <a:rPr lang="id-ID" sz="2300" dirty="0" smtClean="0">
                  <a:latin typeface="Arial" pitchFamily="34" charset="0"/>
                  <a:cs typeface="Arial" pitchFamily="34" charset="0"/>
                </a:rPr>
                <a:t>CPO – chief privacy officer</a:t>
              </a:r>
              <a:endParaRPr lang="id-ID" sz="23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Budaya TI – IT Culture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28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grpSp>
        <p:nvGrpSpPr>
          <p:cNvPr id="8" name="Group 7"/>
          <p:cNvGrpSpPr/>
          <p:nvPr/>
        </p:nvGrpSpPr>
        <p:grpSpPr>
          <a:xfrm>
            <a:off x="357158" y="928670"/>
            <a:ext cx="8358246" cy="5243987"/>
            <a:chOff x="357158" y="928670"/>
            <a:chExt cx="8358246" cy="524398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49577" t="28321" r="12109" b="24804"/>
            <a:stretch>
              <a:fillRect/>
            </a:stretch>
          </p:blipFill>
          <p:spPr bwMode="auto">
            <a:xfrm>
              <a:off x="3000364" y="928670"/>
              <a:ext cx="5715040" cy="524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357158" y="1071546"/>
              <a:ext cx="2428892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CIO – bertanggung-jawab terhadap setiap aspek sumber informasi organisasi.</a:t>
              </a:r>
            </a:p>
            <a:p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CTO – bertanggung-jawab terhadap struktur TI dan TI untuk setiap pengguna TI</a:t>
              </a:r>
              <a:endParaRPr lang="id-ID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Budaya TI – IT Culture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grpSp>
        <p:nvGrpSpPr>
          <p:cNvPr id="8" name="Group 7"/>
          <p:cNvGrpSpPr/>
          <p:nvPr/>
        </p:nvGrpSpPr>
        <p:grpSpPr>
          <a:xfrm>
            <a:off x="214282" y="714356"/>
            <a:ext cx="8801875" cy="5357850"/>
            <a:chOff x="214282" y="714356"/>
            <a:chExt cx="8801875" cy="53578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 l="32226" t="43946" r="31152" b="14062"/>
            <a:stretch>
              <a:fillRect/>
            </a:stretch>
          </p:blipFill>
          <p:spPr bwMode="auto">
            <a:xfrm>
              <a:off x="2786050" y="714356"/>
              <a:ext cx="6230107" cy="535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14282" y="928670"/>
              <a:ext cx="242889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CSO – bertanggung-jawab terhadap seluruh aspek pengamanan TI</a:t>
              </a:r>
            </a:p>
            <a:p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CPO – bertanggung-jawab terhadap keseluruhan aspek etika penggunaan TI </a:t>
              </a:r>
              <a:endParaRPr lang="id-ID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SUPPLY CHAIN MANAGEMENT (SCM)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SCM adalah sistem dengan dukungan TI yang digunakan untuk mendukung aktivitas pasokan barang dengan cara mengotomasitasikan pelacakan barang dan informasi dalam proses bisnis di dalam perusahaan dan lintas perusahaan.</a:t>
            </a:r>
          </a:p>
          <a:p>
            <a:r>
              <a:rPr lang="id-ID" dirty="0" smtClean="0"/>
              <a:t>Sebagian besar perusahaan manufaktur besar menggunakan model </a:t>
            </a:r>
            <a:r>
              <a:rPr lang="id-ID" b="1" dirty="0" smtClean="0"/>
              <a:t>Just-in-Time (JIT) Manufacturing Process </a:t>
            </a:r>
            <a:r>
              <a:rPr lang="id-ID" dirty="0" smtClean="0"/>
              <a:t>untuk memastikan semua komponen produksi tersedia pada saat diperlukan, tanpa harus menyediaan persediaan di gudang.</a:t>
            </a:r>
            <a:endParaRPr lang="id-ID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Budaya TI – IT Culture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grpSp>
        <p:nvGrpSpPr>
          <p:cNvPr id="10" name="Group 9"/>
          <p:cNvGrpSpPr/>
          <p:nvPr/>
        </p:nvGrpSpPr>
        <p:grpSpPr>
          <a:xfrm>
            <a:off x="642910" y="857232"/>
            <a:ext cx="7929618" cy="5254814"/>
            <a:chOff x="500034" y="857232"/>
            <a:chExt cx="7929618" cy="525481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 l="23437" t="29297" r="38476" b="20898"/>
            <a:stretch>
              <a:fillRect/>
            </a:stretch>
          </p:blipFill>
          <p:spPr bwMode="auto">
            <a:xfrm>
              <a:off x="3071802" y="857232"/>
              <a:ext cx="5357850" cy="5254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l="71778" t="29297" r="10644" b="59961"/>
            <a:stretch>
              <a:fillRect/>
            </a:stretch>
          </p:blipFill>
          <p:spPr bwMode="auto">
            <a:xfrm>
              <a:off x="500034" y="857232"/>
              <a:ext cx="3357586" cy="153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00034" y="3071810"/>
              <a:ext cx="24288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latin typeface="Arial" pitchFamily="34" charset="0"/>
                  <a:cs typeface="Arial" pitchFamily="34" charset="0"/>
                </a:rPr>
                <a:t>Penjelasan</a:t>
              </a:r>
            </a:p>
            <a:p>
              <a:r>
                <a:rPr lang="id-ID" sz="2800" dirty="0" smtClean="0">
                  <a:latin typeface="Arial" pitchFamily="34" charset="0"/>
                  <a:cs typeface="Arial" pitchFamily="34" charset="0"/>
                </a:rPr>
                <a:t>ada pada slide</a:t>
              </a:r>
            </a:p>
            <a:p>
              <a:r>
                <a:rPr lang="id-ID" sz="2800" dirty="0" smtClean="0">
                  <a:latin typeface="Arial" pitchFamily="34" charset="0"/>
                  <a:cs typeface="Arial" pitchFamily="34" charset="0"/>
                </a:rPr>
                <a:t>berikutnya</a:t>
              </a:r>
              <a:endParaRPr lang="id-ID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Budaya TI – IT Culture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Garis hozontal menggambarkan spektrum filosofi TI, dari </a:t>
            </a:r>
            <a:r>
              <a:rPr lang="id-ID" b="1" i="1" dirty="0" smtClean="0"/>
              <a:t>early IT adopter </a:t>
            </a:r>
            <a:r>
              <a:rPr lang="id-ID" dirty="0" smtClean="0"/>
              <a:t>(agresif dalam penerapan TI) ke </a:t>
            </a:r>
            <a:r>
              <a:rPr lang="id-ID" b="1" i="1" dirty="0" smtClean="0"/>
              <a:t>wait and see adopters </a:t>
            </a:r>
            <a:r>
              <a:rPr lang="id-ID" dirty="0" smtClean="0"/>
              <a:t>(hati-hati dalam penerapan TI).</a:t>
            </a:r>
          </a:p>
          <a:p>
            <a:r>
              <a:rPr lang="id-ID" dirty="0" smtClean="0"/>
              <a:t>Garis vertikal menggambarkan desentralisasi penuh </a:t>
            </a:r>
            <a:r>
              <a:rPr lang="id-ID" i="1" dirty="0" smtClean="0"/>
              <a:t>(fully integrated) </a:t>
            </a:r>
            <a:r>
              <a:rPr lang="id-ID" dirty="0" smtClean="0"/>
              <a:t> ke sentralisasi penuh (</a:t>
            </a:r>
            <a:r>
              <a:rPr lang="id-ID" i="1" dirty="0" smtClean="0"/>
              <a:t>top-down silo</a:t>
            </a:r>
            <a:r>
              <a:rPr lang="id-ID" dirty="0" smtClean="0"/>
              <a:t>)</a:t>
            </a:r>
          </a:p>
          <a:p>
            <a:r>
              <a:rPr lang="id-ID" dirty="0" smtClean="0"/>
              <a:t>Pada </a:t>
            </a:r>
            <a:r>
              <a:rPr lang="id-ID" b="1" i="1" dirty="0" smtClean="0"/>
              <a:t>early IT adopter</a:t>
            </a:r>
            <a:r>
              <a:rPr lang="id-ID" dirty="0" smtClean="0"/>
              <a:t>, seluruh personil organisasi didorong untuk menggunakan teknologi baru dengan harapan perusahaan akan meraih keunggulan kompetitif tertentu.</a:t>
            </a:r>
            <a:endParaRPr lang="id-ID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Budaya TI – IT Culture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32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Pada </a:t>
            </a:r>
            <a:r>
              <a:rPr lang="id-ID" b="1" i="1" dirty="0" smtClean="0">
                <a:latin typeface="Arial" pitchFamily="34" charset="0"/>
                <a:cs typeface="Arial" pitchFamily="34" charset="0"/>
              </a:rPr>
              <a:t>early IT adopter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, perusahaan mendukung dan mendorong 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technology innovation failure,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penghargaan atas penggunakan teknologi baru meskipun tidak sepenuhnya berhasil bahkan gagal.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Pada </a:t>
            </a:r>
            <a:r>
              <a:rPr lang="id-ID" b="1" i="1" dirty="0" smtClean="0">
                <a:latin typeface="Arial" pitchFamily="34" charset="0"/>
                <a:cs typeface="Arial" pitchFamily="34" charset="0"/>
              </a:rPr>
              <a:t>wait and see adopters,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teknologi baru hanya akan diterapkan jika diyakini akan mengahasilkan ROI sesuai harapan.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Pendekatan mana yang tepat untuk diterapkan? Perusahaan yang ingin meraih pertumbuhan yang pesat,  akan tepat untuk menggunakan </a:t>
            </a:r>
            <a:r>
              <a:rPr lang="id-ID" b="1" i="1" dirty="0" smtClean="0">
                <a:latin typeface="Arial" pitchFamily="34" charset="0"/>
                <a:cs typeface="Arial" pitchFamily="34" charset="0"/>
              </a:rPr>
              <a:t>early IT adopter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3100" b="1" dirty="0" smtClean="0">
                <a:latin typeface="Arial" pitchFamily="34" charset="0"/>
                <a:cs typeface="Arial" pitchFamily="34" charset="0"/>
              </a:rPr>
              <a:t>ENTERPRISE RESOURCE PLANNING - ERP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33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507209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ERP Systems adalah software terintegrasi yang berfungsi untuk mengelola dan mengendalikan keseluruhan proses bisnis dalam organisasi.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ERP merupakan pengganti atau pengembangan dari sistem konvensional yang tidak tertintegrasi dan lamban dalam merespon kebutuhan proses bisnis.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Fungsi-fungsi yang diintegrasikan melalui ERP antara lain adalah: accounting, finance, manufacturing, production, transportation, sales and distribution, human resource, supply chain, customer relationship, and e-business.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0034" y="785794"/>
            <a:ext cx="8155516" cy="5357850"/>
            <a:chOff x="500034" y="785794"/>
            <a:chExt cx="8155516" cy="53578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l="31621" t="21380" r="12109" b="14062"/>
            <a:stretch>
              <a:fillRect/>
            </a:stretch>
          </p:blipFill>
          <p:spPr bwMode="auto">
            <a:xfrm>
              <a:off x="2428859" y="785794"/>
              <a:ext cx="6226691" cy="535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 l="12451" t="20508" r="70703" b="70703"/>
            <a:stretch>
              <a:fillRect/>
            </a:stretch>
          </p:blipFill>
          <p:spPr bwMode="auto">
            <a:xfrm>
              <a:off x="500034" y="928670"/>
              <a:ext cx="292102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3100" b="1" dirty="0" smtClean="0">
                <a:latin typeface="Arial" pitchFamily="34" charset="0"/>
                <a:cs typeface="Arial" pitchFamily="34" charset="0"/>
              </a:rPr>
              <a:t>ENTERPRISE RESOURCE PLANNING - ERP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34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3100" b="1" dirty="0" smtClean="0">
                <a:latin typeface="Arial" pitchFamily="34" charset="0"/>
                <a:cs typeface="Arial" pitchFamily="34" charset="0"/>
              </a:rPr>
              <a:t>ENTERPRISE RESOURCE PLANNING - ERP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35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285720" y="1071546"/>
            <a:ext cx="8408765" cy="4911372"/>
            <a:chOff x="285720" y="1071546"/>
            <a:chExt cx="8408765" cy="491137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 l="32226" t="34991" r="13574" b="22851"/>
            <a:stretch>
              <a:fillRect/>
            </a:stretch>
          </p:blipFill>
          <p:spPr bwMode="auto">
            <a:xfrm>
              <a:off x="1500166" y="1785926"/>
              <a:ext cx="7194319" cy="419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l="12450" t="34180" r="69239" b="55078"/>
            <a:stretch>
              <a:fillRect/>
            </a:stretch>
          </p:blipFill>
          <p:spPr bwMode="auto">
            <a:xfrm>
              <a:off x="285720" y="1071546"/>
              <a:ext cx="292246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3100" b="1" dirty="0" smtClean="0">
                <a:latin typeface="Arial" pitchFamily="34" charset="0"/>
                <a:cs typeface="Arial" pitchFamily="34" charset="0"/>
              </a:rPr>
              <a:t>ENTERPRISE RESOURCE PLANNING - ERP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36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428596" y="815774"/>
            <a:ext cx="8295738" cy="5286412"/>
            <a:chOff x="428596" y="815774"/>
            <a:chExt cx="8295738" cy="528641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 l="71778" t="20508" r="16113" b="71679"/>
            <a:stretch>
              <a:fillRect/>
            </a:stretch>
          </p:blipFill>
          <p:spPr bwMode="auto">
            <a:xfrm rot="5400000">
              <a:off x="-221564" y="1578830"/>
              <a:ext cx="2519378" cy="121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l="15771" t="28320" r="30761" b="16992"/>
            <a:stretch>
              <a:fillRect/>
            </a:stretch>
          </p:blipFill>
          <p:spPr bwMode="auto">
            <a:xfrm>
              <a:off x="1833118" y="815774"/>
              <a:ext cx="6891216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0372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37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SUPPLY CHAIN MANAGEMENT (SCM)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Just-in-Time (JIT) adalah metode dalam produksi dan pengiriman produk atau jasa hanya pada saat produk atau jasa diperlukan, tanpa ada persediaan/penggudangan.</a:t>
            </a:r>
          </a:p>
          <a:p>
            <a:r>
              <a:rPr lang="id-ID" dirty="0" smtClean="0"/>
              <a:t>Perusahaan dengan jaringan bisnis yang luas, banyak yang menggunakan </a:t>
            </a:r>
            <a:r>
              <a:rPr lang="id-ID" b="1" i="1" dirty="0" smtClean="0"/>
              <a:t>inter-modal transportation, </a:t>
            </a:r>
            <a:r>
              <a:rPr lang="id-ID" dirty="0" smtClean="0"/>
              <a:t>yaitu penggunakan kombinasi alat transportasi untuk mengirimkan barang ke tempat tujuan, misalnya kereta – truk – kapal dst.</a:t>
            </a:r>
            <a:endParaRPr lang="id-ID" b="1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SUPPLY CHAIN MANAGEMENT (SCM)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Pergeseran SCM: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Model konvensional: “Buy, Hold, and Sell” </a:t>
            </a:r>
            <a:r>
              <a:rPr lang="id-ID" dirty="0" smtClean="0">
                <a:sym typeface="Wingdings" pitchFamily="2" charset="2"/>
              </a:rPr>
              <a:t> Beli – Simpan – Jual. Model semacam ini memerlukan persediaan dan penggudangan, dengan konsekuensi:</a:t>
            </a:r>
          </a:p>
          <a:p>
            <a:pPr marL="514350" indent="-514350">
              <a:buNone/>
              <a:tabLst>
                <a:tab pos="989013" algn="l"/>
              </a:tabLst>
            </a:pPr>
            <a:r>
              <a:rPr lang="id-ID" dirty="0" smtClean="0">
                <a:sym typeface="Wingdings" pitchFamily="2" charset="2"/>
              </a:rPr>
              <a:t>	a.  Memerlukan biaya persediaan yang besar.</a:t>
            </a:r>
          </a:p>
          <a:p>
            <a:pPr marL="989013" indent="-989013">
              <a:buNone/>
              <a:tabLst>
                <a:tab pos="539750" algn="l"/>
                <a:tab pos="989013" algn="l"/>
              </a:tabLst>
            </a:pPr>
            <a:r>
              <a:rPr lang="id-ID" dirty="0" smtClean="0">
                <a:sym typeface="Wingdings" pitchFamily="2" charset="2"/>
              </a:rPr>
              <a:t>	b. 	Persediaan menjadi usang sebelum berhasil dijual.</a:t>
            </a:r>
          </a:p>
          <a:p>
            <a:pPr marL="539750" indent="-539750">
              <a:buFont typeface="+mj-lt"/>
              <a:buAutoNum type="arabicPeriod" startAt="2"/>
              <a:tabLst>
                <a:tab pos="539750" algn="l"/>
              </a:tabLst>
            </a:pPr>
            <a:r>
              <a:rPr lang="id-ID" dirty="0" smtClean="0">
                <a:sym typeface="Wingdings" pitchFamily="2" charset="2"/>
              </a:rPr>
              <a:t>Model TI: “Sell, Source, and Ship”  Jual – Pengadaan – Pengiriman. Model semacam ini tidak memerlukan persediaan dan penggudangan.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STRATEGI DALAM SCM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Sistem SCM yang ketat menekankan pada efisiensi biaya dalam setiap tahap proses pasokan barang dan jasa.</a:t>
            </a:r>
          </a:p>
          <a:p>
            <a:r>
              <a:rPr lang="id-ID" dirty="0" smtClean="0"/>
              <a:t>Fokus SCM ada dalam tiga bidang sbb.:</a:t>
            </a:r>
            <a:endParaRPr lang="id-ID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id-ID" b="1" dirty="0" smtClean="0"/>
              <a:t>Overall cost leadership</a:t>
            </a:r>
            <a:r>
              <a:rPr lang="id-ID" dirty="0" smtClean="0"/>
              <a:t>, keunggulan efisiensi di seluruh lini proses bisnis.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b="1" dirty="0" smtClean="0"/>
              <a:t>Bottom-line initiative (cost reduction)</a:t>
            </a:r>
            <a:r>
              <a:rPr lang="id-ID" dirty="0" smtClean="0"/>
              <a:t> , pencapaian target laba melalui efisiensi.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b="1" dirty="0" smtClean="0"/>
              <a:t>Run-grow-transform framework , </a:t>
            </a:r>
            <a:r>
              <a:rPr lang="id-ID" dirty="0" smtClean="0"/>
              <a:t>optimalisasi – pertumbuhan – inovasi.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STRATEGI DALAM SCM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357850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Efisiensi dalam </a:t>
            </a:r>
            <a:r>
              <a:rPr lang="id-ID" i="1" dirty="0" smtClean="0"/>
              <a:t>supply chain </a:t>
            </a:r>
            <a:r>
              <a:rPr lang="id-ID" dirty="0" smtClean="0"/>
              <a:t>akan berdampak penurunan harga jual dan peningkatan penjualan </a:t>
            </a:r>
            <a:r>
              <a:rPr lang="id-ID" i="1" dirty="0" smtClean="0"/>
              <a:t>(market share and top-line revenue)</a:t>
            </a:r>
            <a:r>
              <a:rPr lang="id-ID" dirty="0" smtClean="0"/>
              <a:t>.</a:t>
            </a:r>
          </a:p>
          <a:p>
            <a:r>
              <a:rPr lang="id-ID" dirty="0" smtClean="0"/>
              <a:t>SCM yang baik akan membantu organisasi dalam bidang sbb.: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b="1" i="1" dirty="0" smtClean="0"/>
              <a:t>Fulfillment</a:t>
            </a:r>
            <a:r>
              <a:rPr lang="id-ID" dirty="0" smtClean="0"/>
              <a:t> – ketepatan pemenuhan barang/jasa.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b="1" i="1" dirty="0" smtClean="0"/>
              <a:t>Logistics – </a:t>
            </a:r>
            <a:r>
              <a:rPr lang="id-ID" dirty="0" smtClean="0"/>
              <a:t>pengiriman barang/jasa yang aman dan hemat biaya.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b="1" i="1" dirty="0" smtClean="0"/>
              <a:t>Production – </a:t>
            </a:r>
            <a:r>
              <a:rPr lang="id-ID" dirty="0" smtClean="0"/>
              <a:t>kelancaran proses produksi dengan tersediaan bahan berkualitas  secara tepat waktu.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b="1" i="1" dirty="0" smtClean="0"/>
              <a:t>Revenue and profit</a:t>
            </a:r>
            <a:r>
              <a:rPr lang="id-ID" b="1" dirty="0" smtClean="0"/>
              <a:t> – </a:t>
            </a:r>
            <a:r>
              <a:rPr lang="id-ID" dirty="0" smtClean="0"/>
              <a:t>kemampuan melayani penjualan karena barang/jasa selalu dalam posisi </a:t>
            </a:r>
            <a:r>
              <a:rPr lang="id-ID" i="1" dirty="0" smtClean="0"/>
              <a:t>ready-stock</a:t>
            </a:r>
            <a:r>
              <a:rPr lang="id-ID" dirty="0" smtClean="0"/>
              <a:t>.</a:t>
            </a:r>
          </a:p>
          <a:p>
            <a:pPr marL="971550" lvl="1" indent="-611188">
              <a:buFont typeface="+mj-lt"/>
              <a:buAutoNum type="arabicPeriod"/>
            </a:pPr>
            <a:r>
              <a:rPr lang="id-ID" b="1" i="1" dirty="0" smtClean="0"/>
              <a:t>Cost and price – </a:t>
            </a:r>
            <a:r>
              <a:rPr lang="id-ID" dirty="0" smtClean="0"/>
              <a:t>harga beli dan harga jual barang/jasa selalu dalam posisi kompetitif.</a:t>
            </a:r>
            <a:endParaRPr lang="id-ID" i="1" dirty="0" smtClean="0"/>
          </a:p>
          <a:p>
            <a:pPr marL="971550" lvl="1" indent="-611188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KOORDINASI ANTAR PARTNER BISNIS</a:t>
            </a:r>
            <a:endParaRPr lang="id-ID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Kunci sukses SCM adalah pada koordinasi antar partner bisnis, misalnya melalui standarisasi konsep produk mulai sejak tahap pengembangan produk.</a:t>
            </a:r>
          </a:p>
          <a:p>
            <a:r>
              <a:rPr lang="id-ID" dirty="0" smtClean="0"/>
              <a:t>Koordinasi diperlukan untuk pengembangan kreatifitas dalam menghasilkan produk berkualitas dengan biaya produksi yang efisien.</a:t>
            </a:r>
          </a:p>
          <a:p>
            <a:r>
              <a:rPr lang="id-ID" dirty="0" smtClean="0"/>
              <a:t>Koordinasi dilakukan melalui TI yang disebut dengan </a:t>
            </a:r>
            <a:r>
              <a:rPr lang="id-ID" b="1" i="1" dirty="0" smtClean="0"/>
              <a:t>information partnership</a:t>
            </a:r>
            <a:r>
              <a:rPr lang="id-ID" i="1" dirty="0" smtClean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Sumber Informasi SCM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9F3-8942-46F3-BAEF-2C2175FEA74D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smtClean="0"/>
              <a:t>Sistem Informasi Manajemen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Supply Chain Knowledge Base – </a:t>
            </a:r>
            <a:r>
              <a:rPr lang="id-ID" dirty="0" smtClean="0">
                <a:hlinkClick r:id="rId2"/>
              </a:rPr>
              <a:t>www.supplychain.ittoolbox.com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Supply Chain Management Review – </a:t>
            </a:r>
            <a:r>
              <a:rPr lang="id-ID" dirty="0" smtClean="0">
                <a:hlinkClick r:id="rId3"/>
              </a:rPr>
              <a:t>www.scmr.com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i2 Technologies – </a:t>
            </a:r>
            <a:r>
              <a:rPr lang="id-ID" dirty="0" smtClean="0">
                <a:hlinkClick r:id="rId4"/>
              </a:rPr>
              <a:t>www.i2.com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CIO Magazine – </a:t>
            </a:r>
            <a:r>
              <a:rPr lang="id-ID" dirty="0" smtClean="0">
                <a:hlinkClick r:id="rId5"/>
              </a:rPr>
              <a:t>www.cio.com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Logistics/Supply Chain – </a:t>
            </a:r>
            <a:r>
              <a:rPr lang="id-ID" dirty="0" smtClean="0">
                <a:hlinkClick r:id="rId6"/>
              </a:rPr>
              <a:t>www.logistics.about.com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Oracle/PeopleSoft Supply Chain – </a:t>
            </a:r>
            <a:r>
              <a:rPr lang="id-ID" dirty="0" smtClean="0">
                <a:hlinkClick r:id="rId7"/>
              </a:rPr>
              <a:t>www.oracle.com/applications/scm/index.html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1629</Words>
  <Application>Microsoft Office PowerPoint</Application>
  <PresentationFormat>On-screen Show (4:3)</PresentationFormat>
  <Paragraphs>219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Custom Design</vt:lpstr>
      <vt:lpstr>BAGIAN II MERAIH KEUNGGULAN DENGAN TI</vt:lpstr>
      <vt:lpstr>IMPLEMENTASI TI DALAM BISNIS</vt:lpstr>
      <vt:lpstr>SUPPLY CHAIN MANAGEMENT (SCM)</vt:lpstr>
      <vt:lpstr>SUPPLY CHAIN MANAGEMENT (SCM)</vt:lpstr>
      <vt:lpstr>SUPPLY CHAIN MANAGEMENT (SCM)</vt:lpstr>
      <vt:lpstr>STRATEGI DALAM SCM</vt:lpstr>
      <vt:lpstr>STRATEGI DALAM SCM</vt:lpstr>
      <vt:lpstr>KOORDINASI ANTAR PARTNER BISNIS</vt:lpstr>
      <vt:lpstr>Sumber Informasi SCM</vt:lpstr>
      <vt:lpstr>CUSTOMER RELATIONSHIP MANAGEMENT (CRM)</vt:lpstr>
      <vt:lpstr>Customer Relationship Management (CRM)</vt:lpstr>
      <vt:lpstr>Customer Relationship Management (CRM)</vt:lpstr>
      <vt:lpstr>CRM Systems</vt:lpstr>
      <vt:lpstr>STRATEGI DALAM CRM</vt:lpstr>
      <vt:lpstr>MANFAAT SUPERIORITAS CRM</vt:lpstr>
      <vt:lpstr>IT UNTUK CRM</vt:lpstr>
      <vt:lpstr>Sumber Lain Informasi CRM</vt:lpstr>
      <vt:lpstr>E-Collaboration</vt:lpstr>
      <vt:lpstr>E-Collaboration</vt:lpstr>
      <vt:lpstr>E-Collaboration</vt:lpstr>
      <vt:lpstr>E-Collaboration</vt:lpstr>
      <vt:lpstr>E-Collaboration</vt:lpstr>
      <vt:lpstr>E-Collaboration</vt:lpstr>
      <vt:lpstr>Budaya TI – IT Culture</vt:lpstr>
      <vt:lpstr>Budaya TI – IT Culture</vt:lpstr>
      <vt:lpstr>Budaya TI – IT Culture</vt:lpstr>
      <vt:lpstr>Budaya TI – IT Culture</vt:lpstr>
      <vt:lpstr>Budaya TI – IT Culture</vt:lpstr>
      <vt:lpstr>Budaya TI – IT Culture</vt:lpstr>
      <vt:lpstr>Budaya TI – IT Culture</vt:lpstr>
      <vt:lpstr>Budaya TI – IT Culture</vt:lpstr>
      <vt:lpstr>Budaya TI – IT Culture</vt:lpstr>
      <vt:lpstr>ENTERPRISE RESOURCE PLANNING - ERP </vt:lpstr>
      <vt:lpstr>ENTERPRISE RESOURCE PLANNING - ERP </vt:lpstr>
      <vt:lpstr>ENTERPRISE RESOURCE PLANNING - ERP </vt:lpstr>
      <vt:lpstr>ENTERPRISE RESOURCE PLANNING - ERP </vt:lpstr>
      <vt:lpstr>TERIMAKASIH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95</cp:revision>
  <dcterms:created xsi:type="dcterms:W3CDTF">2015-03-15T07:45:02Z</dcterms:created>
  <dcterms:modified xsi:type="dcterms:W3CDTF">2015-03-29T20:32:55Z</dcterms:modified>
</cp:coreProperties>
</file>