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69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28404-2F1A-473C-842D-F26D3F07D154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69C0C-70BC-453A-BC6A-740710DEED7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16" y="6286520"/>
            <a:ext cx="232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id-ID" dirty="0" smtClean="0"/>
              <a:t>Sistem Informasi Manajemen</a:t>
            </a:r>
            <a:endParaRPr lang="id-ID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358082" y="6357958"/>
            <a:ext cx="857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Halaman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16" y="6286520"/>
            <a:ext cx="232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id-ID" dirty="0" smtClean="0"/>
              <a:t>Sistem Informasi Manajemen</a:t>
            </a:r>
            <a:endParaRPr lang="id-ID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429520" y="6357958"/>
            <a:ext cx="857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Halaman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57158" y="6215082"/>
            <a:ext cx="8358246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1954" y="6286520"/>
            <a:ext cx="2324096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Sistem Informasi Manajemen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19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6776" y="6356350"/>
            <a:ext cx="4000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BA9F3-8942-46F3-BAEF-2C2175FEA74D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49CE-013C-4AAC-9B81-70A959FCC7AB}" type="datetimeFigureOut">
              <a:rPr lang="id-ID" smtClean="0"/>
              <a:pPr/>
              <a:t>27/03/2015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83763-F145-420D-AEE5-59A501E4E41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1500198"/>
          </a:xfrm>
        </p:spPr>
        <p:txBody>
          <a:bodyPr>
            <a:normAutofit/>
          </a:bodyPr>
          <a:lstStyle/>
          <a:p>
            <a:r>
              <a:rPr lang="id-ID" dirty="0" smtClean="0"/>
              <a:t>BAGIAN I</a:t>
            </a:r>
            <a:br>
              <a:rPr lang="id-ID" dirty="0" smtClean="0"/>
            </a:br>
            <a:r>
              <a:rPr lang="id-ID" dirty="0" smtClean="0"/>
              <a:t>TEKNOLOGI DALAM BISNIS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INFORMASI DARI PERSPEKTIF ORGANISASI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Horizontal information flow,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adalah informasi yang mengalir secara horizontal untuk koordinasi antar bagian.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Outward/inward information flow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, adalah informasi yang mengalir ke luar organisasi (outward) atau mengalir masuk ke dalam organisasi (inward).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Perspektif lain: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Internal information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External information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Objective information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Subjective information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SDM DALAM SIM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SDM adalah sumberdaya utama dalam SIM</a:t>
            </a:r>
          </a:p>
          <a:p>
            <a:r>
              <a:rPr lang="id-ID" b="1" dirty="0" smtClean="0"/>
              <a:t>Technology literacy,</a:t>
            </a:r>
            <a:r>
              <a:rPr lang="id-ID" dirty="0" smtClean="0"/>
              <a:t> adalah SDM yang memahami bagaimana dan kapan teknologi diterapkan dalam bisnis.</a:t>
            </a:r>
          </a:p>
          <a:p>
            <a:r>
              <a:rPr lang="id-ID" b="1" dirty="0" smtClean="0"/>
              <a:t>Information literacy, </a:t>
            </a:r>
            <a:r>
              <a:rPr lang="id-ID" dirty="0" smtClean="0"/>
              <a:t>adalah SDM dengan kompetensi sbb: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Mampu mendefinisikan kebutuhan informasi.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Memahami bagaimana dan di mana mendaptkan informasi.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Memahami informasi yang diterimanya (mampu mentransformasi informasi menjadi business intelligence).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Mampu bertindak dengan tepat berbasis informasi untuk meraih puncak keunggulan organisasi.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SDM DALAM SIM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Contoh business intelligence:</a:t>
            </a:r>
          </a:p>
          <a:p>
            <a:pPr lvl="1"/>
            <a:r>
              <a:rPr lang="id-ID" dirty="0" smtClean="0"/>
              <a:t>Siapa yang membeli diaper pada Jum’at malam.</a:t>
            </a:r>
          </a:p>
          <a:p>
            <a:pPr lvl="1"/>
            <a:r>
              <a:rPr lang="id-ID" dirty="0" smtClean="0"/>
              <a:t>Mengapa orang  tersebut membeli diaper pada Jum’at malam.</a:t>
            </a:r>
          </a:p>
          <a:p>
            <a:pPr lvl="1"/>
            <a:r>
              <a:rPr lang="id-ID" dirty="0" smtClean="0"/>
              <a:t>Produk komplimen apa yang kemungkinan dibutuhkan oleh pembeli diaper tersebut.</a:t>
            </a:r>
          </a:p>
          <a:p>
            <a:r>
              <a:rPr lang="id-ID" b="1" dirty="0" smtClean="0"/>
              <a:t>Tanggungjawab etika, </a:t>
            </a:r>
            <a:r>
              <a:rPr lang="id-ID" dirty="0" smtClean="0"/>
              <a:t>pemahaman teknologi dan pemahaman informasi harus diikuti dengan kesadaran tanggungjawab sosial atau kesadaran etika. Etika adalah sebuah prinsip tentang kewajiban untuk </a:t>
            </a:r>
            <a:r>
              <a:rPr lang="en-US" b="1" u="sng" dirty="0" smtClean="0"/>
              <a:t>TIDAK</a:t>
            </a:r>
            <a:r>
              <a:rPr lang="en-US" dirty="0" smtClean="0"/>
              <a:t> </a:t>
            </a:r>
            <a:r>
              <a:rPr lang="id-ID" dirty="0" smtClean="0"/>
              <a:t>melakukan </a:t>
            </a:r>
            <a:r>
              <a:rPr lang="id-ID" dirty="0" smtClean="0"/>
              <a:t>tindakan apapun yang berpotensi merugikan pihak lain.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KATEGORI UTAMA TEKNOLOGI INFORMASI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Hardware dan software: </a:t>
            </a:r>
            <a:r>
              <a:rPr lang="id-ID" b="1" dirty="0" smtClean="0"/>
              <a:t>hardware adalah</a:t>
            </a:r>
            <a:r>
              <a:rPr lang="id-ID" dirty="0" smtClean="0"/>
              <a:t> peralatan fisik teknologi informasi, </a:t>
            </a:r>
            <a:r>
              <a:rPr lang="id-ID" b="1" dirty="0" smtClean="0"/>
              <a:t>software adalah</a:t>
            </a:r>
            <a:r>
              <a:rPr lang="id-ID" dirty="0" smtClean="0"/>
              <a:t> seperangkat instruksi untuk memerintahkan hardware melakukan operasi tertentu.</a:t>
            </a:r>
          </a:p>
          <a:p>
            <a:r>
              <a:rPr lang="id-ID" b="1" u="sng" dirty="0" smtClean="0"/>
              <a:t>Hardware terdiri dari:</a:t>
            </a:r>
            <a:r>
              <a:rPr lang="id-ID" dirty="0" smtClean="0"/>
              <a:t> input device, output device, storage device, CPU and RAM, telecomunication device, connecting device.</a:t>
            </a:r>
          </a:p>
          <a:p>
            <a:r>
              <a:rPr lang="id-ID" b="1" dirty="0" smtClean="0"/>
              <a:t>Software terdiri dari:</a:t>
            </a:r>
            <a:r>
              <a:rPr lang="id-ID" dirty="0" smtClean="0"/>
              <a:t> application software, system software (operating system software, and utility software such as anti-virus software and disk optimization software).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FRAMEWORK KEKUATAN KOMPETISI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Michael Porter mengenalkan 5 kekuatan dalam kompetisi bisnis yang dikenal dengan sebutan “the Five Forces Model”.</a:t>
            </a:r>
          </a:p>
          <a:p>
            <a:r>
              <a:rPr lang="id-ID" dirty="0" smtClean="0"/>
              <a:t>Model ini ditujukan untuk mengenali 5 (lima) kekuatan tekanan dalam kompetisi bisnis, yang terdiri dari: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Kekuatan pembeli (buyer power)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Kekuatan pemasok (supplier power)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Ancaman produk/jasa substitusi (threat of substitute products or services).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Ancaman pemain baru (threat of new entrants).</a:t>
            </a:r>
          </a:p>
          <a:p>
            <a:pPr marL="989013" indent="-628650">
              <a:buFont typeface="+mj-lt"/>
              <a:buAutoNum type="arabicPeriod"/>
            </a:pPr>
            <a:r>
              <a:rPr lang="id-ID" dirty="0" smtClean="0"/>
              <a:t>Rivalitas antar pemain lama (rivalry among existing competitors). 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17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FRAMEWORK KEKUATAN KOMPETISI</a:t>
            </a:r>
            <a:endParaRPr lang="id-ID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3571868" y="2860135"/>
            <a:ext cx="21547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Rivalry among</a:t>
            </a:r>
          </a:p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Existing </a:t>
            </a:r>
          </a:p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Competitors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10800000">
            <a:off x="3428992" y="2774580"/>
            <a:ext cx="221457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79687" y="3524679"/>
            <a:ext cx="1499404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28992" y="4273190"/>
            <a:ext cx="2214578" cy="15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3581392" y="4060464"/>
            <a:ext cx="221457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036347" y="3309571"/>
            <a:ext cx="1499404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3357554" y="2558678"/>
            <a:ext cx="2428892" cy="15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52019" y="1060068"/>
            <a:ext cx="2117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Threat of New</a:t>
            </a:r>
          </a:p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Entrants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45054" y="3108814"/>
            <a:ext cx="26180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Bargaining Power</a:t>
            </a:r>
          </a:p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of Buyers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4214810" y="1988762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Down Arrow 38"/>
          <p:cNvSpPr/>
          <p:nvPr/>
        </p:nvSpPr>
        <p:spPr>
          <a:xfrm rot="5400000">
            <a:off x="5812914" y="3251690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TextBox 39"/>
          <p:cNvSpPr txBox="1"/>
          <p:nvPr/>
        </p:nvSpPr>
        <p:spPr>
          <a:xfrm>
            <a:off x="3023320" y="4846282"/>
            <a:ext cx="3025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Threat of Substitute</a:t>
            </a:r>
          </a:p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Products or Services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Down Arrow 40"/>
          <p:cNvSpPr/>
          <p:nvPr/>
        </p:nvSpPr>
        <p:spPr>
          <a:xfrm rot="10800000">
            <a:off x="4271258" y="4432644"/>
            <a:ext cx="500066" cy="413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TextBox 42"/>
          <p:cNvSpPr txBox="1"/>
          <p:nvPr/>
        </p:nvSpPr>
        <p:spPr>
          <a:xfrm>
            <a:off x="285720" y="2993348"/>
            <a:ext cx="26180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Bargaining Power</a:t>
            </a:r>
          </a:p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of Suppliers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Down Arrow 43"/>
          <p:cNvSpPr/>
          <p:nvPr/>
        </p:nvSpPr>
        <p:spPr>
          <a:xfrm rot="16200000">
            <a:off x="2857488" y="3256144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Rectangle 44"/>
          <p:cNvSpPr/>
          <p:nvPr/>
        </p:nvSpPr>
        <p:spPr>
          <a:xfrm>
            <a:off x="290518" y="3015362"/>
            <a:ext cx="2643206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Rectangle 45"/>
          <p:cNvSpPr/>
          <p:nvPr/>
        </p:nvSpPr>
        <p:spPr>
          <a:xfrm>
            <a:off x="3355328" y="1131506"/>
            <a:ext cx="2214578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Rectangle 46"/>
          <p:cNvSpPr/>
          <p:nvPr/>
        </p:nvSpPr>
        <p:spPr>
          <a:xfrm>
            <a:off x="3076600" y="4861272"/>
            <a:ext cx="2928958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Rectangle 47"/>
          <p:cNvSpPr/>
          <p:nvPr/>
        </p:nvSpPr>
        <p:spPr>
          <a:xfrm>
            <a:off x="6264842" y="3022386"/>
            <a:ext cx="2526798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FRAMEWORK KEKUATAN KOMPETISI</a:t>
            </a:r>
            <a:endParaRPr lang="id-ID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b="1" i="1" dirty="0" smtClean="0"/>
              <a:t>Buyer power</a:t>
            </a:r>
            <a:r>
              <a:rPr lang="id-ID" dirty="0" smtClean="0"/>
              <a:t> tinggi pada saat pembeli memiliki banyak pilihan penjual.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i="1" dirty="0" smtClean="0"/>
              <a:t>Supplier power </a:t>
            </a:r>
            <a:r>
              <a:rPr lang="id-ID" dirty="0" smtClean="0"/>
              <a:t>tinggi pada saat pembeli memiliki sedikit pilihan penjual.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i="1" dirty="0" smtClean="0"/>
              <a:t>Threat of substitute products or services </a:t>
            </a:r>
            <a:r>
              <a:rPr lang="id-ID" dirty="0" smtClean="0"/>
              <a:t>tinggi pada saat terdapat banyak alternatif produk atau jasa.</a:t>
            </a:r>
            <a:endParaRPr lang="id-ID" b="1" i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i="1" dirty="0" smtClean="0"/>
              <a:t>Threat of new entrants </a:t>
            </a:r>
            <a:r>
              <a:rPr lang="id-ID" dirty="0" smtClean="0"/>
              <a:t>tinggi pada saat kompetitor baru/pemain baru mudah memasuki pasar.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b="1" i="1" dirty="0" smtClean="0"/>
              <a:t>Rivalry among existing competitors</a:t>
            </a:r>
            <a:r>
              <a:rPr lang="id-ID" b="1" dirty="0" smtClean="0"/>
              <a:t> </a:t>
            </a:r>
            <a:r>
              <a:rPr lang="id-ID" dirty="0" smtClean="0"/>
              <a:t>tinggi pada saat terjadi kompetisi ketat.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STRATEGI GENERIK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57150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d-ID" dirty="0" smtClean="0"/>
              <a:t>Framework strategi generik Michael Porter 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3428992" y="2071678"/>
            <a:ext cx="4286280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4357686" y="2262838"/>
            <a:ext cx="2601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Focus Strategy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1802" y="3571876"/>
            <a:ext cx="2428892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3071802" y="3714752"/>
            <a:ext cx="23983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800" dirty="0" smtClean="0">
                <a:latin typeface="Arial" pitchFamily="34" charset="0"/>
                <a:cs typeface="Arial" pitchFamily="34" charset="0"/>
              </a:rPr>
              <a:t>Differentiation</a:t>
            </a:r>
          </a:p>
          <a:p>
            <a:pPr algn="ctr"/>
            <a:r>
              <a:rPr lang="id-ID" sz="2800" dirty="0" smtClean="0">
                <a:latin typeface="Arial" pitchFamily="34" charset="0"/>
                <a:cs typeface="Arial" pitchFamily="34" charset="0"/>
              </a:rPr>
              <a:t>Strategy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00760" y="3571876"/>
            <a:ext cx="2428892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6124004" y="3726230"/>
            <a:ext cx="21627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800" dirty="0" smtClean="0">
                <a:latin typeface="Arial" pitchFamily="34" charset="0"/>
                <a:cs typeface="Arial" pitchFamily="34" charset="0"/>
              </a:rPr>
              <a:t>Overall Cost</a:t>
            </a:r>
          </a:p>
          <a:p>
            <a:pPr algn="ctr"/>
            <a:r>
              <a:rPr lang="id-ID" sz="2800" dirty="0" smtClean="0">
                <a:latin typeface="Arial" pitchFamily="34" charset="0"/>
                <a:cs typeface="Arial" pitchFamily="34" charset="0"/>
              </a:rPr>
              <a:t>Leadership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0744" y="1785926"/>
            <a:ext cx="13452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Narrow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Market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Scope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3472765"/>
            <a:ext cx="12843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Broad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Market</a:t>
            </a:r>
          </a:p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Scope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5354" y="4714884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latin typeface="Arial" pitchFamily="34" charset="0"/>
                <a:cs typeface="Arial" pitchFamily="34" charset="0"/>
              </a:rPr>
              <a:t>Unique</a:t>
            </a:r>
          </a:p>
          <a:p>
            <a:pPr algn="ctr"/>
            <a:r>
              <a:rPr lang="id-ID" sz="2800" dirty="0" smtClean="0">
                <a:latin typeface="Arial" pitchFamily="34" charset="0"/>
                <a:cs typeface="Arial" pitchFamily="34" charset="0"/>
              </a:rPr>
              <a:t>Competency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6446" y="4714884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latin typeface="Arial" pitchFamily="34" charset="0"/>
                <a:cs typeface="Arial" pitchFamily="34" charset="0"/>
              </a:rPr>
              <a:t>Low-Cost</a:t>
            </a:r>
          </a:p>
          <a:p>
            <a:pPr algn="ctr"/>
            <a:r>
              <a:rPr lang="id-ID" sz="2800" dirty="0" smtClean="0">
                <a:latin typeface="Arial" pitchFamily="34" charset="0"/>
                <a:cs typeface="Arial" pitchFamily="34" charset="0"/>
              </a:rPr>
              <a:t>Competency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357422" y="2285992"/>
            <a:ext cx="50006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ight Arrow 16"/>
          <p:cNvSpPr/>
          <p:nvPr/>
        </p:nvSpPr>
        <p:spPr>
          <a:xfrm>
            <a:off x="2357422" y="3929066"/>
            <a:ext cx="50006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STRATEGI GENERIK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Overall cost leadership, </a:t>
            </a:r>
            <a:r>
              <a:rPr lang="id-ID" dirty="0" smtClean="0"/>
              <a:t>menawarkan produk atau jasa dengan harga di bawah yang bisa dilakukan oleh kompetitor lain.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Differentiation, </a:t>
            </a:r>
            <a:r>
              <a:rPr lang="id-ID" dirty="0" smtClean="0"/>
              <a:t>menawarkan produk atau jasa dengan nilai tambah yang bersifat unik.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Focus, </a:t>
            </a:r>
            <a:r>
              <a:rPr lang="id-ID" dirty="0" smtClean="0"/>
              <a:t>menawarkan produk atau jasa dengan fokus tertentu, misalnya (1) ke segmen pasar atau kelompok pembeli tertentu, (2) hanya produk atau jasa tertentu, (3) untuk kawasan tertentu.</a:t>
            </a:r>
          </a:p>
          <a:p>
            <a:pPr marL="514350" indent="-514350">
              <a:buFont typeface="+mj-lt"/>
              <a:buAutoNum type="arabicPeriod"/>
            </a:pPr>
            <a:endParaRPr lang="id-ID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STRATEGI KOMPLEMENTER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Top line vs bottom line</a:t>
            </a:r>
            <a:r>
              <a:rPr lang="id-ID" dirty="0" smtClean="0"/>
              <a:t>, fokus pada “top line or revenues” atau fokus pada “bottom line or expenses”.</a:t>
            </a:r>
          </a:p>
          <a:p>
            <a:pPr marL="514350" indent="-514350">
              <a:buNone/>
            </a:pPr>
            <a:r>
              <a:rPr lang="id-ID" dirty="0" smtClean="0"/>
              <a:t>	Dari sisi TI, bagaimana TI bisa mempengaruhi “top line” dan “bottom-line”, misalnya melalui penerapan </a:t>
            </a:r>
            <a:r>
              <a:rPr lang="id-ID" i="1" dirty="0" smtClean="0"/>
              <a:t>customer self-service system </a:t>
            </a:r>
            <a:r>
              <a:rPr lang="id-ID" dirty="0" smtClean="0"/>
              <a:t>dan </a:t>
            </a:r>
            <a:r>
              <a:rPr lang="id-ID" i="1" dirty="0" smtClean="0"/>
              <a:t>transaction processing system (TPS).</a:t>
            </a:r>
            <a:endParaRPr lang="id-ID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id-ID" b="1" dirty="0" smtClean="0"/>
              <a:t>Run-Grow-Transform (RGT) Framework</a:t>
            </a:r>
            <a:r>
              <a:rPr lang="id-ID" dirty="0" smtClean="0"/>
              <a:t>, adalah mendekatan untuk menentukan persentase alokasi biaya IT untuk setiap jenis strategi bisnis. 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SASARAN PEMBELAJARAN SIM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Memahami cara pemberdayaan teknologi untuk meningkatkan produktivitas.’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Memahami cara organisasi memberdayakan teknologi untuk meningkatkan keuntungan, memperluas pangsa pasar, melayani kebutuhan masyarakat, mengeliminasi batasan waktu dan lokasi, serta memanfaatkan berbagai peluang kegiatan yang menguntungkan.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STRATEGI KOMPLEMENTER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b="1" dirty="0" smtClean="0">
                <a:latin typeface="Arial" pitchFamily="34" charset="0"/>
                <a:cs typeface="Arial" pitchFamily="34" charset="0"/>
              </a:rPr>
              <a:t>Run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– optimalisasi pelaksanaan aktivitas dan proses yang telah ada. Mengupayakan pertumbuhan bisnis dengan menawarkan produk dan jasa lebih cepat dan lebih murah dibanding kompetitor.</a:t>
            </a:r>
          </a:p>
          <a:p>
            <a:r>
              <a:rPr lang="id-ID" b="1" dirty="0" smtClean="0">
                <a:latin typeface="Arial" pitchFamily="34" charset="0"/>
                <a:cs typeface="Arial" pitchFamily="34" charset="0"/>
              </a:rPr>
              <a:t>Grow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– meningkatkan jangkauan pasar, penawaran produk dan jasa, meningkatkan pangsa pasar, dst.</a:t>
            </a:r>
          </a:p>
          <a:p>
            <a:r>
              <a:rPr lang="id-ID" b="1" dirty="0" smtClean="0">
                <a:latin typeface="Arial" pitchFamily="34" charset="0"/>
                <a:cs typeface="Arial" pitchFamily="34" charset="0"/>
              </a:rPr>
              <a:t>Transform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– inovasi proses bisnis dan atau produk dan jasa melalui cara-cara yang benar-benar baru, bergerak ke pasar yang berbeda dst. </a:t>
            </a:r>
          </a:p>
          <a:p>
            <a:pPr lvl="1"/>
            <a:r>
              <a:rPr lang="id-ID" b="1" dirty="0" smtClean="0">
                <a:latin typeface="Arial" pitchFamily="34" charset="0"/>
                <a:cs typeface="Arial" pitchFamily="34" charset="0"/>
              </a:rPr>
              <a:t>Run = overall cost leadership = bottom line</a:t>
            </a:r>
          </a:p>
          <a:p>
            <a:pPr lvl="1"/>
            <a:r>
              <a:rPr lang="id-ID" b="1" dirty="0" smtClean="0">
                <a:latin typeface="Arial" pitchFamily="34" charset="0"/>
                <a:cs typeface="Arial" pitchFamily="34" charset="0"/>
              </a:rPr>
              <a:t>Grow = focus and differentiation = top line</a:t>
            </a:r>
          </a:p>
          <a:p>
            <a:pPr lvl="1"/>
            <a:r>
              <a:rPr lang="id-ID" b="1" dirty="0" smtClean="0">
                <a:latin typeface="Arial" pitchFamily="34" charset="0"/>
                <a:cs typeface="Arial" pitchFamily="34" charset="0"/>
              </a:rPr>
              <a:t>Transform = (new) differentiation = top line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VALUE-CHAIN ANALYSIS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grpSp>
        <p:nvGrpSpPr>
          <p:cNvPr id="35" name="Group 34"/>
          <p:cNvGrpSpPr/>
          <p:nvPr/>
        </p:nvGrpSpPr>
        <p:grpSpPr>
          <a:xfrm>
            <a:off x="500034" y="1500174"/>
            <a:ext cx="7929618" cy="3581408"/>
            <a:chOff x="944563" y="990600"/>
            <a:chExt cx="8837612" cy="3886200"/>
          </a:xfrm>
        </p:grpSpPr>
        <p:sp>
          <p:nvSpPr>
            <p:cNvPr id="36" name="Line 4"/>
            <p:cNvSpPr>
              <a:spLocks noChangeShapeType="1"/>
            </p:cNvSpPr>
            <p:nvPr/>
          </p:nvSpPr>
          <p:spPr bwMode="auto">
            <a:xfrm>
              <a:off x="1770063" y="1371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6"/>
            <p:cNvSpPr>
              <a:spLocks noChangeShapeType="1"/>
            </p:cNvSpPr>
            <p:nvPr/>
          </p:nvSpPr>
          <p:spPr bwMode="auto">
            <a:xfrm>
              <a:off x="1751013" y="1371600"/>
              <a:ext cx="67833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7"/>
            <p:cNvSpPr>
              <a:spLocks noChangeShapeType="1"/>
            </p:cNvSpPr>
            <p:nvPr/>
          </p:nvSpPr>
          <p:spPr bwMode="auto">
            <a:xfrm>
              <a:off x="1751013" y="4572000"/>
              <a:ext cx="67833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8"/>
            <p:cNvSpPr>
              <a:spLocks noChangeShapeType="1"/>
            </p:cNvSpPr>
            <p:nvPr/>
          </p:nvSpPr>
          <p:spPr bwMode="auto">
            <a:xfrm>
              <a:off x="8534400" y="1371600"/>
              <a:ext cx="114300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 flipH="1">
              <a:off x="8534400" y="2895600"/>
              <a:ext cx="114300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10"/>
            <p:cNvSpPr>
              <a:spLocks noChangeShapeType="1"/>
            </p:cNvSpPr>
            <p:nvPr/>
          </p:nvSpPr>
          <p:spPr bwMode="auto">
            <a:xfrm flipV="1">
              <a:off x="1143000" y="2895600"/>
              <a:ext cx="853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Text Box 11"/>
            <p:cNvSpPr txBox="1">
              <a:spLocks noChangeArrowheads="1"/>
            </p:cNvSpPr>
            <p:nvPr/>
          </p:nvSpPr>
          <p:spPr bwMode="auto">
            <a:xfrm rot="16200000">
              <a:off x="684213" y="1831975"/>
              <a:ext cx="131762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5" rIns="91430" bIns="45715">
              <a:spAutoFit/>
            </a:bodyPr>
            <a:lstStyle/>
            <a:p>
              <a:pPr algn="ctr" defTabSz="915988"/>
              <a:r>
                <a:rPr lang="en-US" b="1">
                  <a:latin typeface="Arial Narrow" pitchFamily="34" charset="0"/>
                </a:rPr>
                <a:t>Aktivitas</a:t>
              </a:r>
            </a:p>
            <a:p>
              <a:pPr algn="ctr" defTabSz="915988"/>
              <a:r>
                <a:rPr lang="en-US" b="1">
                  <a:latin typeface="Arial Narrow" pitchFamily="34" charset="0"/>
                </a:rPr>
                <a:t>Pendukung</a:t>
              </a: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 rot="16200000">
              <a:off x="815181" y="3147219"/>
              <a:ext cx="1052513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5" rIns="91430" bIns="45715">
              <a:spAutoFit/>
            </a:bodyPr>
            <a:lstStyle/>
            <a:p>
              <a:pPr algn="ctr" defTabSz="915988"/>
              <a:r>
                <a:rPr lang="en-US" b="1">
                  <a:latin typeface="Arial Narrow" pitchFamily="34" charset="0"/>
                </a:rPr>
                <a:t>Aktivitas</a:t>
              </a:r>
            </a:p>
            <a:p>
              <a:pPr algn="ctr" defTabSz="915988"/>
              <a:r>
                <a:rPr lang="en-US" b="1">
                  <a:latin typeface="Arial Narrow" pitchFamily="34" charset="0"/>
                </a:rPr>
                <a:t>Utama</a:t>
              </a:r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8001000" y="1371600"/>
              <a:ext cx="114300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 flipH="1">
              <a:off x="8001000" y="2895600"/>
              <a:ext cx="114300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 rot="3163086">
              <a:off x="8375650" y="1835150"/>
              <a:ext cx="865188" cy="39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5" rIns="91430" bIns="45715">
              <a:spAutoFit/>
            </a:bodyPr>
            <a:lstStyle/>
            <a:p>
              <a:pPr defTabSz="915988"/>
              <a:r>
                <a:rPr lang="en-US" b="1">
                  <a:latin typeface="Arial Narrow" pitchFamily="34" charset="0"/>
                </a:rPr>
                <a:t>Margin</a:t>
              </a:r>
            </a:p>
          </p:txBody>
        </p: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 rot="18238704">
              <a:off x="8375650" y="3511550"/>
              <a:ext cx="865188" cy="39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5" rIns="91430" bIns="45715">
              <a:spAutoFit/>
            </a:bodyPr>
            <a:lstStyle/>
            <a:p>
              <a:pPr defTabSz="915988"/>
              <a:r>
                <a:rPr lang="en-US" b="1">
                  <a:latin typeface="Arial Narrow" pitchFamily="34" charset="0"/>
                </a:rPr>
                <a:t>Margin</a:t>
              </a:r>
            </a:p>
          </p:txBody>
        </p:sp>
        <p:sp>
          <p:nvSpPr>
            <p:cNvPr id="48" name="Line 17"/>
            <p:cNvSpPr>
              <a:spLocks noChangeShapeType="1"/>
            </p:cNvSpPr>
            <p:nvPr/>
          </p:nvSpPr>
          <p:spPr bwMode="auto">
            <a:xfrm>
              <a:off x="1751013" y="1752600"/>
              <a:ext cx="6554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670300" y="1357313"/>
              <a:ext cx="2094180" cy="400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5" rIns="91430" bIns="45715">
              <a:spAutoFit/>
            </a:bodyPr>
            <a:lstStyle/>
            <a:p>
              <a:pPr defTabSz="915988"/>
              <a:r>
                <a:rPr lang="id-ID" b="1" dirty="0" smtClean="0">
                  <a:latin typeface="Arial Narrow" pitchFamily="34" charset="0"/>
                </a:rPr>
                <a:t>Firm Infrastructure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2987804" y="1736725"/>
              <a:ext cx="3291174" cy="400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5" rIns="91430" bIns="45715">
              <a:spAutoFit/>
            </a:bodyPr>
            <a:lstStyle/>
            <a:p>
              <a:pPr defTabSz="915988"/>
              <a:r>
                <a:rPr lang="id-ID" b="1" dirty="0" smtClean="0">
                  <a:latin typeface="Arial Narrow" pitchFamily="34" charset="0"/>
                </a:rPr>
                <a:t>Human Resource Management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51" name="Text Box 20"/>
            <p:cNvSpPr txBox="1">
              <a:spLocks noChangeArrowheads="1"/>
            </p:cNvSpPr>
            <p:nvPr/>
          </p:nvSpPr>
          <p:spPr bwMode="auto">
            <a:xfrm>
              <a:off x="3280700" y="2075847"/>
              <a:ext cx="2759423" cy="400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5" rIns="91430" bIns="45715">
              <a:spAutoFit/>
            </a:bodyPr>
            <a:lstStyle/>
            <a:p>
              <a:pPr defTabSz="915988"/>
              <a:r>
                <a:rPr lang="id-ID" b="1" dirty="0" smtClean="0">
                  <a:latin typeface="Arial Narrow" pitchFamily="34" charset="0"/>
                </a:rPr>
                <a:t>Technology Development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52" name="Text Box 21"/>
            <p:cNvSpPr txBox="1">
              <a:spLocks noChangeArrowheads="1"/>
            </p:cNvSpPr>
            <p:nvPr/>
          </p:nvSpPr>
          <p:spPr bwMode="auto">
            <a:xfrm>
              <a:off x="3731197" y="2498725"/>
              <a:ext cx="1508189" cy="400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30" tIns="45715" rIns="91430" bIns="45715">
              <a:spAutoFit/>
            </a:bodyPr>
            <a:lstStyle/>
            <a:p>
              <a:pPr defTabSz="915988"/>
              <a:r>
                <a:rPr lang="id-ID" b="1" dirty="0" smtClean="0">
                  <a:latin typeface="Arial Narrow" pitchFamily="34" charset="0"/>
                </a:rPr>
                <a:t>Procurement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1751013" y="2133600"/>
              <a:ext cx="67833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>
              <a:off x="1751013" y="2514600"/>
              <a:ext cx="70897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5" name="Line 26"/>
            <p:cNvSpPr>
              <a:spLocks noChangeShapeType="1"/>
            </p:cNvSpPr>
            <p:nvPr/>
          </p:nvSpPr>
          <p:spPr bwMode="auto">
            <a:xfrm>
              <a:off x="3124200" y="2895600"/>
              <a:ext cx="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6" name="Line 27"/>
            <p:cNvSpPr>
              <a:spLocks noChangeShapeType="1"/>
            </p:cNvSpPr>
            <p:nvPr/>
          </p:nvSpPr>
          <p:spPr bwMode="auto">
            <a:xfrm>
              <a:off x="4570413" y="2895600"/>
              <a:ext cx="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7" name="Line 28"/>
            <p:cNvSpPr>
              <a:spLocks noChangeShapeType="1"/>
            </p:cNvSpPr>
            <p:nvPr/>
          </p:nvSpPr>
          <p:spPr bwMode="auto">
            <a:xfrm>
              <a:off x="6096000" y="2895600"/>
              <a:ext cx="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8" name="Line 29"/>
            <p:cNvSpPr>
              <a:spLocks noChangeShapeType="1"/>
            </p:cNvSpPr>
            <p:nvPr/>
          </p:nvSpPr>
          <p:spPr bwMode="auto">
            <a:xfrm>
              <a:off x="7543800" y="2895600"/>
              <a:ext cx="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9" name="Text Box 30"/>
            <p:cNvSpPr txBox="1">
              <a:spLocks noChangeArrowheads="1"/>
            </p:cNvSpPr>
            <p:nvPr/>
          </p:nvSpPr>
          <p:spPr bwMode="auto">
            <a:xfrm>
              <a:off x="1751013" y="3122613"/>
              <a:ext cx="1677987" cy="70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0" tIns="45715" rIns="91430" bIns="45715">
              <a:spAutoFit/>
            </a:bodyPr>
            <a:lstStyle/>
            <a:p>
              <a:pPr defTabSz="915988"/>
              <a:r>
                <a:rPr lang="id-ID" b="1" dirty="0" smtClean="0">
                  <a:latin typeface="Arial Narrow" pitchFamily="34" charset="0"/>
                </a:rPr>
                <a:t>Inbound</a:t>
              </a:r>
            </a:p>
            <a:p>
              <a:pPr defTabSz="915988"/>
              <a:r>
                <a:rPr lang="id-ID" b="1" dirty="0" smtClean="0">
                  <a:latin typeface="Arial Narrow" pitchFamily="34" charset="0"/>
                </a:rPr>
                <a:t>Logistics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60" name="Text Box 31"/>
            <p:cNvSpPr txBox="1">
              <a:spLocks noChangeArrowheads="1"/>
            </p:cNvSpPr>
            <p:nvPr/>
          </p:nvSpPr>
          <p:spPr bwMode="auto">
            <a:xfrm>
              <a:off x="3124200" y="3122613"/>
              <a:ext cx="1512888" cy="400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0" tIns="45715" rIns="91430" bIns="45715">
              <a:spAutoFit/>
            </a:bodyPr>
            <a:lstStyle/>
            <a:p>
              <a:pPr defTabSz="915988"/>
              <a:r>
                <a:rPr lang="id-ID" b="1" dirty="0" smtClean="0">
                  <a:latin typeface="Arial Narrow" pitchFamily="34" charset="0"/>
                </a:rPr>
                <a:t>Operations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61" name="Text Box 32"/>
            <p:cNvSpPr txBox="1">
              <a:spLocks noChangeArrowheads="1"/>
            </p:cNvSpPr>
            <p:nvPr/>
          </p:nvSpPr>
          <p:spPr bwMode="auto">
            <a:xfrm>
              <a:off x="4570413" y="3122613"/>
              <a:ext cx="1512887" cy="70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0" tIns="45715" rIns="91430" bIns="45715">
              <a:spAutoFit/>
            </a:bodyPr>
            <a:lstStyle/>
            <a:p>
              <a:pPr defTabSz="915988"/>
              <a:r>
                <a:rPr lang="id-ID" b="1" dirty="0" smtClean="0">
                  <a:latin typeface="Arial Narrow" pitchFamily="34" charset="0"/>
                </a:rPr>
                <a:t>Outbound</a:t>
              </a:r>
            </a:p>
            <a:p>
              <a:pPr defTabSz="915988"/>
              <a:r>
                <a:rPr lang="id-ID" b="1" dirty="0" smtClean="0">
                  <a:latin typeface="Arial Narrow" pitchFamily="34" charset="0"/>
                </a:rPr>
                <a:t>Logistics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62" name="Text Box 33"/>
            <p:cNvSpPr txBox="1">
              <a:spLocks noChangeArrowheads="1"/>
            </p:cNvSpPr>
            <p:nvPr/>
          </p:nvSpPr>
          <p:spPr bwMode="auto">
            <a:xfrm>
              <a:off x="6096000" y="3122613"/>
              <a:ext cx="1435100" cy="1001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0" tIns="45715" rIns="91430" bIns="45715">
              <a:spAutoFit/>
            </a:bodyPr>
            <a:lstStyle/>
            <a:p>
              <a:pPr defTabSz="915988"/>
              <a:r>
                <a:rPr lang="id-ID" b="1" dirty="0" smtClean="0">
                  <a:latin typeface="Arial Narrow" pitchFamily="34" charset="0"/>
                </a:rPr>
                <a:t>Marketing</a:t>
              </a:r>
            </a:p>
            <a:p>
              <a:pPr defTabSz="915988"/>
              <a:r>
                <a:rPr lang="id-ID" b="1" dirty="0" smtClean="0">
                  <a:latin typeface="Arial Narrow" pitchFamily="34" charset="0"/>
                </a:rPr>
                <a:t>and</a:t>
              </a:r>
            </a:p>
            <a:p>
              <a:pPr defTabSz="915988"/>
              <a:r>
                <a:rPr lang="id-ID" b="1" dirty="0" smtClean="0">
                  <a:latin typeface="Arial Narrow" pitchFamily="34" charset="0"/>
                </a:rPr>
                <a:t>Sales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63" name="Text Box 34"/>
            <p:cNvSpPr txBox="1">
              <a:spLocks noChangeArrowheads="1"/>
            </p:cNvSpPr>
            <p:nvPr/>
          </p:nvSpPr>
          <p:spPr bwMode="auto">
            <a:xfrm>
              <a:off x="7543800" y="3108325"/>
              <a:ext cx="1281113" cy="400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30" tIns="45715" rIns="91430" bIns="45715">
              <a:spAutoFit/>
            </a:bodyPr>
            <a:lstStyle/>
            <a:p>
              <a:pPr defTabSz="915988"/>
              <a:r>
                <a:rPr lang="id-ID" b="1" dirty="0" smtClean="0">
                  <a:latin typeface="Arial Narrow" pitchFamily="34" charset="0"/>
                </a:rPr>
                <a:t>Services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64" name="Rectangle 57"/>
            <p:cNvSpPr>
              <a:spLocks noChangeArrowheads="1"/>
            </p:cNvSpPr>
            <p:nvPr/>
          </p:nvSpPr>
          <p:spPr bwMode="auto">
            <a:xfrm>
              <a:off x="944563" y="990600"/>
              <a:ext cx="8837612" cy="3886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VALUE-CHAIN ANALYSIS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b="1" dirty="0" smtClean="0"/>
              <a:t>Value-chain analysis</a:t>
            </a:r>
            <a:r>
              <a:rPr lang="id-ID" dirty="0" smtClean="0"/>
              <a:t> adalah pendekatan sistematis untuk menilai dan meningkatkan proses bisnis dalam organisasi dalam rangka meningkatkan daya saing organisasi.</a:t>
            </a:r>
          </a:p>
          <a:p>
            <a:r>
              <a:rPr lang="id-ID" b="1" dirty="0" smtClean="0"/>
              <a:t>Inbound logistics</a:t>
            </a:r>
            <a:r>
              <a:rPr lang="id-ID" dirty="0" smtClean="0"/>
              <a:t>, penerimaan dan penggudangan bahan baku dan distribusi bahan baku untuk proses produksi.</a:t>
            </a:r>
          </a:p>
          <a:p>
            <a:r>
              <a:rPr lang="id-ID" b="1" dirty="0" smtClean="0"/>
              <a:t>Operations, </a:t>
            </a:r>
            <a:r>
              <a:rPr lang="id-ID" dirty="0" smtClean="0"/>
              <a:t>pengolahan bahan baku menjadi barang jadi dan jasa. </a:t>
            </a:r>
          </a:p>
          <a:p>
            <a:r>
              <a:rPr lang="id-ID" b="1" dirty="0" smtClean="0"/>
              <a:t>Outbound logistics</a:t>
            </a:r>
            <a:r>
              <a:rPr lang="id-ID" dirty="0" smtClean="0"/>
              <a:t>, penggudangan dan distribusi produk jadi.</a:t>
            </a:r>
          </a:p>
          <a:p>
            <a:r>
              <a:rPr lang="id-ID" b="1" dirty="0" smtClean="0"/>
              <a:t>Marketing and sales</a:t>
            </a:r>
            <a:r>
              <a:rPr lang="id-ID" dirty="0" smtClean="0"/>
              <a:t>, identifikasi kebutuhan pelanggan dan penjualan.</a:t>
            </a:r>
          </a:p>
          <a:p>
            <a:r>
              <a:rPr lang="id-ID" b="1" dirty="0" smtClean="0"/>
              <a:t>Service</a:t>
            </a:r>
            <a:r>
              <a:rPr lang="id-ID" dirty="0" smtClean="0"/>
              <a:t>, pelayanan paska penjualan.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VALUE-CHAIN ANALYSIS</a:t>
            </a:r>
            <a:endParaRPr lang="id-ID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Support value process, </a:t>
            </a:r>
            <a:r>
              <a:rPr lang="id-ID" dirty="0" smtClean="0"/>
              <a:t>diperlukan untuk memastikan kelancaran rantai nilai aktivitas utama, yang terdiri dari:</a:t>
            </a:r>
          </a:p>
          <a:p>
            <a:pPr lvl="1"/>
            <a:r>
              <a:rPr lang="id-ID" b="1" dirty="0" smtClean="0"/>
              <a:t>Firm infrastructure</a:t>
            </a:r>
            <a:r>
              <a:rPr lang="id-ID" dirty="0" smtClean="0"/>
              <a:t>, seperti: budaya, struktur, sistem pengendalian, akuntansi, legal dst.</a:t>
            </a:r>
          </a:p>
          <a:p>
            <a:pPr lvl="1"/>
            <a:r>
              <a:rPr lang="id-ID" b="1" dirty="0" smtClean="0"/>
              <a:t>Human resourse management </a:t>
            </a:r>
            <a:r>
              <a:rPr lang="id-ID" dirty="0" smtClean="0"/>
              <a:t>(manajemen sumber daya manusia)</a:t>
            </a:r>
          </a:p>
          <a:p>
            <a:pPr lvl="1"/>
            <a:r>
              <a:rPr lang="id-ID" b="1" dirty="0" smtClean="0"/>
              <a:t>Technology development </a:t>
            </a:r>
            <a:r>
              <a:rPr lang="id-ID" dirty="0" smtClean="0"/>
              <a:t>(pengembangan teknologi)</a:t>
            </a:r>
          </a:p>
          <a:p>
            <a:pPr lvl="1"/>
            <a:r>
              <a:rPr lang="id-ID" b="1" dirty="0" smtClean="0"/>
              <a:t>Procurement </a:t>
            </a:r>
            <a:r>
              <a:rPr lang="id-ID" dirty="0" smtClean="0"/>
              <a:t>(sistem pengadaan barang dan jasa)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00372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PERAN TEKNOLOGI DALAM BISNIS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Menyederhanakan proses bisnis dan menurunkan biaya proses bisnis, dengan tanpa mengorbankan kualitas produk dan pelayanan.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Memperluas jangkauan pasar.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Menyesuaiakan produk dan pelayanan dengan kebutuhan dan keinginan khusus konsumen.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Meningkatkan keunggulan desain dan pengembangan produk.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Meningkatkan inovasi kegiatan operasional.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TEKNOLOGI DALAM PROSES BISNIS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6" name="Oval 5"/>
          <p:cNvSpPr/>
          <p:nvPr/>
        </p:nvSpPr>
        <p:spPr>
          <a:xfrm>
            <a:off x="785786" y="928671"/>
            <a:ext cx="2643206" cy="20717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Tekanan dan Kompetisi Industri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14744" y="1142985"/>
            <a:ext cx="2071702" cy="16430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 bisnis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72198" y="1285861"/>
            <a:ext cx="2071702" cy="12858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Proses</a:t>
            </a:r>
          </a:p>
          <a:p>
            <a:pPr algn="ctr"/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bisnis</a:t>
            </a: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>
            <a:stCxn id="6" idx="0"/>
            <a:endCxn id="8" idx="0"/>
          </p:cNvCxnSpPr>
          <p:nvPr/>
        </p:nvCxnSpPr>
        <p:spPr>
          <a:xfrm rot="16200000" flipH="1">
            <a:off x="4429124" y="-1393064"/>
            <a:ext cx="357190" cy="50006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4"/>
            <a:endCxn id="8" idx="4"/>
          </p:cNvCxnSpPr>
          <p:nvPr/>
        </p:nvCxnSpPr>
        <p:spPr>
          <a:xfrm rot="5400000" flipH="1" flipV="1">
            <a:off x="4393405" y="285729"/>
            <a:ext cx="428628" cy="50006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643702" y="3229676"/>
            <a:ext cx="357190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7143768" y="3229676"/>
            <a:ext cx="357190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7643834" y="3229676"/>
            <a:ext cx="357190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6643702" y="3729742"/>
            <a:ext cx="357190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7143768" y="3729742"/>
            <a:ext cx="357190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7643834" y="3729742"/>
            <a:ext cx="357190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6786578" y="2714620"/>
            <a:ext cx="571504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V="1">
            <a:off x="7286644" y="2714620"/>
            <a:ext cx="571504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7031666" y="2955402"/>
            <a:ext cx="57150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00760" y="4657563"/>
            <a:ext cx="2634055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id-ID" sz="2400" dirty="0" smtClean="0">
                <a:latin typeface="Arial" pitchFamily="34" charset="0"/>
                <a:cs typeface="Arial" pitchFamily="34" charset="0"/>
              </a:rPr>
              <a:t>Teknologi </a:t>
            </a:r>
          </a:p>
          <a:p>
            <a:pPr algn="ctr"/>
            <a:r>
              <a:rPr lang="id-ID" sz="2400" dirty="0">
                <a:latin typeface="Arial" pitchFamily="34" charset="0"/>
                <a:cs typeface="Arial" pitchFamily="34" charset="0"/>
              </a:rPr>
              <a:t>u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ntuk mendukung</a:t>
            </a:r>
          </a:p>
          <a:p>
            <a:pPr algn="ctr"/>
            <a:r>
              <a:rPr lang="id-ID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roses bisnis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7078863" y="4393413"/>
            <a:ext cx="5000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4268" y="3774712"/>
            <a:ext cx="4857784" cy="21236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id-ID" sz="2200" dirty="0" smtClean="0">
                <a:latin typeface="Arial" pitchFamily="34" charset="0"/>
                <a:cs typeface="Arial" pitchFamily="34" charset="0"/>
              </a:rPr>
              <a:t>Strategi adalah penggunaan kemampuan dan sumberdaya internal untuk manfaatkan peluang di lingkungan eksternal organisasi.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d-ID" sz="2200" dirty="0" smtClean="0">
                <a:latin typeface="Arial" pitchFamily="34" charset="0"/>
                <a:cs typeface="Arial" pitchFamily="34" charset="0"/>
              </a:rPr>
              <a:t>Proses bisnis adalah keseluruhan kegaitan dalam organisasi.</a:t>
            </a:r>
            <a:endParaRPr lang="id-ID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STRATEGI DAN TEKNOLOGI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Strategi bisnis menentukan keputusan bidang teknologi.</a:t>
            </a:r>
          </a:p>
          <a:p>
            <a:r>
              <a:rPr lang="id-ID" dirty="0" smtClean="0"/>
              <a:t>Urutan langkah keputusan bidang teknologi:</a:t>
            </a:r>
          </a:p>
          <a:p>
            <a:pPr marL="1079500" indent="-719138">
              <a:buFont typeface="+mj-lt"/>
              <a:buAutoNum type="arabicPeriod"/>
            </a:pPr>
            <a:r>
              <a:rPr lang="id-ID" dirty="0" smtClean="0"/>
              <a:t>Asesmen peta kompetisi dalam bisnis dan industri.</a:t>
            </a:r>
          </a:p>
          <a:p>
            <a:pPr marL="1079500" indent="-719138">
              <a:buFont typeface="+mj-lt"/>
              <a:buAutoNum type="arabicPeriod"/>
            </a:pPr>
            <a:r>
              <a:rPr lang="id-ID" dirty="0" smtClean="0"/>
              <a:t>Menentukan strategi kritikal untuk memastikan keberhasilan menghadapi kompetisi bisnis dan industri.</a:t>
            </a:r>
          </a:p>
          <a:p>
            <a:pPr marL="1079500" indent="-719138">
              <a:buFont typeface="+mj-lt"/>
              <a:buAutoNum type="arabicPeriod"/>
            </a:pPr>
            <a:r>
              <a:rPr lang="id-ID" dirty="0" smtClean="0"/>
              <a:t>Mengidentifikasi proses bisnis utama yang mendukung pilihan strategi bisnis.</a:t>
            </a:r>
          </a:p>
          <a:p>
            <a:pPr marL="1079500" indent="-719138">
              <a:buFont typeface="+mj-lt"/>
              <a:buAutoNum type="arabicPeriod"/>
            </a:pPr>
            <a:r>
              <a:rPr lang="id-ID" dirty="0" smtClean="0"/>
              <a:t>Menyelaraskan perangkat teknologi dengan proses bisnis utama.</a:t>
            </a:r>
          </a:p>
          <a:p>
            <a:pPr marL="1079500" indent="-719138">
              <a:buFont typeface="+mj-lt"/>
              <a:buAutoNum type="arabicPeriod"/>
            </a:pPr>
            <a:endParaRPr lang="id-ID" dirty="0" smtClean="0"/>
          </a:p>
          <a:p>
            <a:pPr marL="1079500" indent="-719138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SISTEM INFORMASI MANAJEMEN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Sistem Informasi Manajemen berhubungan dengan perencanaan, pengembangan, pengelolaan, dan pemanfaatan perangkat teknologi untuk membantu seluruh pelaksanaan kegiatan yang berhubungan dengan pengolahaan dan pengelolaan informasi. </a:t>
            </a:r>
          </a:p>
          <a:p>
            <a:r>
              <a:rPr lang="id-ID" dirty="0" smtClean="0"/>
              <a:t>Sumberdaya penting organisasi yang berhubungan dengan SIM adalah: </a:t>
            </a:r>
            <a:r>
              <a:rPr lang="id-ID" b="1" u="sng" dirty="0" smtClean="0"/>
              <a:t>informasi, manusia, dan teknologi informasi.</a:t>
            </a:r>
            <a:endParaRPr lang="id-ID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TERMINOLOGI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57850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sz="2400" b="1" u="sng" dirty="0" smtClean="0">
                <a:latin typeface="Arial" pitchFamily="34" charset="0"/>
                <a:cs typeface="Arial" pitchFamily="34" charset="0"/>
              </a:rPr>
              <a:t>Data,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fakta yang mendiskripsikan suatu fenomena, seperti: harga, umur, unit dst.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sz="2400" b="1" u="sng" dirty="0" smtClean="0">
                <a:latin typeface="Arial" pitchFamily="34" charset="0"/>
                <a:cs typeface="Arial" pitchFamily="34" charset="0"/>
              </a:rPr>
              <a:t>Informasi,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adalah data yang telah diolah sehingga memberikan makna dalam kontek tertentu.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sz="2400" b="1" u="sng" dirty="0" smtClean="0">
                <a:latin typeface="Arial" pitchFamily="34" charset="0"/>
                <a:cs typeface="Arial" pitchFamily="34" charset="0"/>
              </a:rPr>
              <a:t>Business intelligence (BI)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adalah kumpulan informasi atau database yang memberi kemampuan kepada penggunanya untuk membuat keputusan penting dan strategis secara efektif.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sz="2400" b="1" u="sng" dirty="0" smtClean="0">
                <a:latin typeface="Arial" pitchFamily="34" charset="0"/>
                <a:cs typeface="Arial" pitchFamily="34" charset="0"/>
              </a:rPr>
              <a:t>Knowledge (pengetahuan),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adalah pemahaman yang dapat digunakan untuk mendeskripsikan berbagai hal yang bermanfaat untuk perencanaan, keputusan, tindakan, dan evaluasi. </a:t>
            </a:r>
            <a:endParaRPr lang="id-ID" sz="24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KRITERIA KUALITAS INFORMASI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Tepat waktu (timeliness)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Mudah diakses (accessible/location)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Mudah difahami (understandable/form). Informasi yang jelek akan menghasilkan keputusan yang jelek (garbage-in garbage-out/GIGO)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Bebas kesalahan (valid)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Objektif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Dapat diuji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INFORMASI DARI PERSPEKTIF ORGANISASI</a:t>
            </a:r>
            <a:endParaRPr lang="id-ID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A9F3-8942-46F3-BAEF-2C2175FEA74D}" type="slidenum">
              <a:rPr lang="id-ID" smtClean="0"/>
              <a:pPr/>
              <a:t>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d-ID" smtClean="0"/>
              <a:t>Sistem Informasi Manajemen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Upward information flow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, adalah arus informasi dari manajemen tingkat bawah ke manejemen tingkat atas (untuk pelaporan).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Downward information flow,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adalah arus informasi dari manajemen tingkat atas ke manajemen tingkat bawah (untuk instruksi)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Information granularity,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adalah tingkat detil informasi, semakin kebawah informasi akan semakin detil (fine granularity), dan semakin ke atas informasi akan semakin ringkas atau umum (coarse granularity).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1338</Words>
  <Application>Microsoft Office PowerPoint</Application>
  <PresentationFormat>On-screen Show (4:3)</PresentationFormat>
  <Paragraphs>212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Custom Design</vt:lpstr>
      <vt:lpstr>BAGIAN I TEKNOLOGI DALAM BISNIS</vt:lpstr>
      <vt:lpstr>SASARAN PEMBELAJARAN SIM</vt:lpstr>
      <vt:lpstr>PERAN TEKNOLOGI DALAM BISNIS</vt:lpstr>
      <vt:lpstr>TEKNOLOGI DALAM PROSES BISNIS</vt:lpstr>
      <vt:lpstr>STRATEGI DAN TEKNOLOGI</vt:lpstr>
      <vt:lpstr>SISTEM INFORMASI MANAJEMEN</vt:lpstr>
      <vt:lpstr>TERMINOLOGI</vt:lpstr>
      <vt:lpstr>KRITERIA KUALITAS INFORMASI</vt:lpstr>
      <vt:lpstr>INFORMASI DARI PERSPEKTIF ORGANISASI</vt:lpstr>
      <vt:lpstr>INFORMASI DARI PERSPEKTIF ORGANISASI</vt:lpstr>
      <vt:lpstr>SDM DALAM SIM</vt:lpstr>
      <vt:lpstr>SDM DALAM SIM</vt:lpstr>
      <vt:lpstr>KATEGORI UTAMA TEKNOLOGI INFORMASI</vt:lpstr>
      <vt:lpstr>FRAMEWORK KEKUATAN KOMPETISI</vt:lpstr>
      <vt:lpstr>FRAMEWORK KEKUATAN KOMPETISI</vt:lpstr>
      <vt:lpstr>FRAMEWORK KEKUATAN KOMPETISI</vt:lpstr>
      <vt:lpstr>STRATEGI GENERIK</vt:lpstr>
      <vt:lpstr>STRATEGI GENERIK</vt:lpstr>
      <vt:lpstr>STRATEGI KOMPLEMENTER</vt:lpstr>
      <vt:lpstr>STRATEGI KOMPLEMENTER</vt:lpstr>
      <vt:lpstr>VALUE-CHAIN ANALYSIS</vt:lpstr>
      <vt:lpstr>VALUE-CHAIN ANALYSIS</vt:lpstr>
      <vt:lpstr>VALUE-CHAIN ANALYSIS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My Windows</cp:lastModifiedBy>
  <cp:revision>43</cp:revision>
  <dcterms:created xsi:type="dcterms:W3CDTF">2015-03-15T07:45:02Z</dcterms:created>
  <dcterms:modified xsi:type="dcterms:W3CDTF">2015-03-27T10:42:44Z</dcterms:modified>
</cp:coreProperties>
</file>